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36" r:id="rId4"/>
    <p:sldId id="335" r:id="rId5"/>
    <p:sldId id="292" r:id="rId6"/>
    <p:sldId id="293" r:id="rId7"/>
    <p:sldId id="295" r:id="rId8"/>
    <p:sldId id="29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7" r:id="rId22"/>
    <p:sldId id="282" r:id="rId23"/>
    <p:sldId id="284" r:id="rId24"/>
    <p:sldId id="285" r:id="rId25"/>
    <p:sldId id="287" r:id="rId26"/>
    <p:sldId id="315" r:id="rId27"/>
    <p:sldId id="316" r:id="rId28"/>
    <p:sldId id="317" r:id="rId29"/>
    <p:sldId id="318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296" r:id="rId40"/>
    <p:sldId id="299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9" r:id="rId49"/>
    <p:sldId id="310" r:id="rId50"/>
    <p:sldId id="311" r:id="rId51"/>
    <p:sldId id="312" r:id="rId52"/>
    <p:sldId id="313" r:id="rId53"/>
    <p:sldId id="334" r:id="rId54"/>
    <p:sldId id="331" r:id="rId55"/>
    <p:sldId id="332" r:id="rId56"/>
    <p:sldId id="333" r:id="rId57"/>
    <p:sldId id="337" r:id="rId58"/>
    <p:sldId id="338" r:id="rId59"/>
    <p:sldId id="329" r:id="rId60"/>
    <p:sldId id="314" r:id="rId6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9"/>
    <p:restoredTop sz="84360" autoAdjust="0"/>
  </p:normalViewPr>
  <p:slideViewPr>
    <p:cSldViewPr snapToGrid="0" snapToObjects="1">
      <p:cViewPr varScale="1">
        <p:scale>
          <a:sx n="121" d="100"/>
          <a:sy n="121" d="100"/>
        </p:scale>
        <p:origin x="9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4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下面两个如何索引？</a:t>
            </a:r>
          </a:p>
        </p:txBody>
      </p:sp>
    </p:spTree>
    <p:extLst>
      <p:ext uri="{BB962C8B-B14F-4D97-AF65-F5344CB8AC3E}">
        <p14:creationId xmlns:p14="http://schemas.microsoft.com/office/powerpoint/2010/main" val="3872225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detection and segmentation in one network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learn syntactic and semantic analogy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Sense of humor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munging very different data together to perform task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left three images labeled by human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right caption generated by neural network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0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qz.com/1034972/the-data-that-changed-the-direction-of-ai-research-and-possibly-the-world/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hyperlink" Target="https://github.com/zhanghang1989/MXNet-Gluon-Style-Transfer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6/09/show-and-tell-image-captioning-ope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pedia.org" TargetMode="External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" Type="http://schemas.openxmlformats.org/officeDocument/2006/relationships/image" Target="../media/image390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80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51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54.png"/><Relationship Id="rId4" Type="http://schemas.openxmlformats.org/officeDocument/2006/relationships/image" Target="../media/image400.png"/><Relationship Id="rId9" Type="http://schemas.openxmlformats.org/officeDocument/2006/relationships/image" Target="../media/image440.png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6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59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123.com/" TargetMode="External"/><Relationship Id="rId2" Type="http://schemas.openxmlformats.org/officeDocument/2006/relationships/hyperlink" Target="https://courses.d2l.ai/zh-v2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torch.org/doc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实用机器学习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1.</a:t>
            </a:r>
            <a:r>
              <a:rPr lang="ja-JP" altLang="en-US" dirty="0"/>
              <a:t> 概述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898" y="3309257"/>
            <a:ext cx="6925273" cy="142602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br>
              <a:rPr lang="en-US" altLang="zh-CN" sz="2000" dirty="0"/>
            </a:br>
            <a:r>
              <a:rPr lang="zh-CN" altLang="en-US" sz="2000" dirty="0"/>
              <a:t>徐鉴劲</a:t>
            </a:r>
            <a:endParaRPr lang="en-US" altLang="zh-CN" sz="2000" dirty="0"/>
          </a:p>
          <a:p>
            <a:r>
              <a:rPr lang="zh-CN" altLang="en-US" sz="2000" dirty="0"/>
              <a:t>攀枝花学院</a:t>
            </a:r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86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92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  <p:pic>
        <p:nvPicPr>
          <p:cNvPr id="194" name="imagenet_results.png" descr="imagenet_results.png"/>
          <p:cNvPicPr>
            <a:picLocks/>
          </p:cNvPicPr>
          <p:nvPr/>
        </p:nvPicPr>
        <p:blipFill>
          <a:blip r:embed="rId4"/>
          <a:srcRect t="4976" b="3123"/>
          <a:stretch>
            <a:fillRect/>
          </a:stretch>
        </p:blipFill>
        <p:spPr>
          <a:xfrm>
            <a:off x="3523747" y="18256"/>
            <a:ext cx="5577792" cy="51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anofsky, Quartz…"/>
          <p:cNvSpPr txBox="1"/>
          <p:nvPr/>
        </p:nvSpPr>
        <p:spPr>
          <a:xfrm>
            <a:off x="255735" y="4414458"/>
            <a:ext cx="34971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Yanofsky, Quartz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https://qz.com/1034972/the-data-that-changed-the-direction-of-ai-research-and-possibly-the-world/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tect and Segment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目标检测</a:t>
            </a:r>
            <a:r>
              <a:rPr lang="zh-CN" altLang="en-US" dirty="0"/>
              <a:t>、语义</a:t>
            </a:r>
            <a:r>
              <a:rPr lang="ja-JP" altLang="en-US"/>
              <a:t>分割</a:t>
            </a:r>
            <a:r>
              <a:rPr lang="zh-CN" altLang="en-US" dirty="0"/>
              <a:t>、</a:t>
            </a:r>
            <a:r>
              <a:rPr lang="zh-CN" altLang="en-US"/>
              <a:t>实例分割</a:t>
            </a:r>
            <a:endParaRPr dirty="0"/>
          </a:p>
        </p:txBody>
      </p:sp>
      <p:sp>
        <p:nvSpPr>
          <p:cNvPr id="200" name="https://github.com/matterport/Mask_RCNN"/>
          <p:cNvSpPr txBox="1"/>
          <p:nvPr/>
        </p:nvSpPr>
        <p:spPr>
          <a:xfrm>
            <a:off x="3095763" y="4808158"/>
            <a:ext cx="295247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https://github.com/matterport/Mask_RCNN</a:t>
            </a:r>
          </a:p>
        </p:txBody>
      </p:sp>
      <p:pic>
        <p:nvPicPr>
          <p:cNvPr id="201" name="detection_final.png" descr="detection_final.png"/>
          <p:cNvPicPr>
            <a:picLocks noChangeAspect="1"/>
          </p:cNvPicPr>
          <p:nvPr/>
        </p:nvPicPr>
        <p:blipFill>
          <a:blip r:embed="rId4"/>
          <a:srcRect l="4884" t="18479" r="1448" b="18479"/>
          <a:stretch>
            <a:fillRect/>
          </a:stretch>
        </p:blipFill>
        <p:spPr>
          <a:xfrm>
            <a:off x="1555948" y="657483"/>
            <a:ext cx="6032124" cy="40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图片风格变换</a:t>
            </a:r>
            <a:endParaRPr dirty="0"/>
          </a:p>
        </p:txBody>
      </p:sp>
      <p:pic>
        <p:nvPicPr>
          <p:cNvPr id="206" name="style_original.jpg" descr="style_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2" y="1244379"/>
            <a:ext cx="4854940" cy="30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tyle1.jpg" descr="styl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yle2.jpg" descr="styl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yle3.jpg" descr="styl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tyle4.jpg" descr="style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tyle5.jpg" descr="style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yle6.jpg" descr="style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tyle7.jpg" descr="style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tyle8.jpg" descr="style8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tyle9.jpg" descr="style9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ttps://github.com/zhanghang1989/MXNet-Gluon-Style-Transfer/">
            <a:hlinkClick r:id="rId12"/>
          </p:cNvPr>
          <p:cNvSpPr txBox="1"/>
          <p:nvPr/>
        </p:nvSpPr>
        <p:spPr>
          <a:xfrm>
            <a:off x="2337199" y="4390689"/>
            <a:ext cx="4429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https://github.com/zhanghang1989/MXNet-Gluon-Style-Transfer/</a:t>
            </a:r>
          </a:p>
        </p:txBody>
      </p:sp>
      <p:pic>
        <p:nvPicPr>
          <p:cNvPr id="217" name="udnie.jpg" descr="udnie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4419" y="1235993"/>
            <a:ext cx="1535162" cy="153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2" animBg="1" advAuto="0"/>
      <p:bldP spid="208" grpId="4" animBg="1" advAuto="0"/>
      <p:bldP spid="209" grpId="5" animBg="1" advAuto="0"/>
      <p:bldP spid="210" grpId="6" animBg="1" advAuto="0"/>
      <p:bldP spid="211" grpId="7" animBg="1" advAuto="0"/>
      <p:bldP spid="212" grpId="8" animBg="1" advAuto="0"/>
      <p:bldP spid="213" grpId="9" animBg="1" advAuto="0"/>
      <p:bldP spid="214" grpId="10" animBg="1" advAuto="0"/>
      <p:bldP spid="215" grpId="11" animBg="1" advAuto="0"/>
      <p:bldP spid="217" grpId="1" animBg="1" advAuto="0"/>
      <p:bldP spid="217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ynthesiz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人脸合成</a:t>
            </a:r>
            <a:endParaRPr lang="ja-JP" altLang="en-US" dirty="0"/>
          </a:p>
        </p:txBody>
      </p:sp>
      <p:pic>
        <p:nvPicPr>
          <p:cNvPr id="220" name="celebrity_gan.jpg" descr="celebrity_gan.jpg"/>
          <p:cNvPicPr>
            <a:picLocks noChangeAspect="1"/>
          </p:cNvPicPr>
          <p:nvPr/>
        </p:nvPicPr>
        <p:blipFill rotWithShape="1">
          <a:blip r:embed="rId2"/>
          <a:srcRect l="1816" r="2585"/>
          <a:stretch/>
        </p:blipFill>
        <p:spPr>
          <a:xfrm>
            <a:off x="1112704" y="686986"/>
            <a:ext cx="6863508" cy="403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arras et al, ICLR 2018"/>
          <p:cNvSpPr txBox="1"/>
          <p:nvPr/>
        </p:nvSpPr>
        <p:spPr>
          <a:xfrm>
            <a:off x="3735092" y="4819215"/>
            <a:ext cx="1673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Karras et al, ICLR 2018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a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自然语言向量类比</a:t>
            </a:r>
            <a:endParaRPr dirty="0"/>
          </a:p>
        </p:txBody>
      </p:sp>
      <p:sp>
        <p:nvSpPr>
          <p:cNvPr id="224" name="https://www.tensorflow.org/tutorials/word2vec"/>
          <p:cNvSpPr txBox="1"/>
          <p:nvPr/>
        </p:nvSpPr>
        <p:spPr>
          <a:xfrm>
            <a:off x="2920993" y="4424596"/>
            <a:ext cx="3489272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https://www.tensorflow.org/tutorials/word2vec</a:t>
            </a:r>
          </a:p>
        </p:txBody>
      </p:sp>
      <p:pic>
        <p:nvPicPr>
          <p:cNvPr id="225" name="word2vec.png" descr="word2ve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4610"/>
            <a:ext cx="9144001" cy="32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achine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</a:t>
            </a:r>
            <a:endParaRPr dirty="0"/>
          </a:p>
        </p:txBody>
      </p:sp>
      <p:sp>
        <p:nvSpPr>
          <p:cNvPr id="230" name="https://www.pcmag.com/news/349610/google-expands-neural-networks-for-language-translation"/>
          <p:cNvSpPr txBox="1"/>
          <p:nvPr/>
        </p:nvSpPr>
        <p:spPr>
          <a:xfrm>
            <a:off x="1140204" y="4483372"/>
            <a:ext cx="7050850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https://www.pcmag.com/news/349610/google-expands-neural-networks-for-language-translation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364325" y="720651"/>
            <a:ext cx="8415351" cy="3702198"/>
            <a:chOff x="0" y="0"/>
            <a:chExt cx="8415350" cy="3702197"/>
          </a:xfrm>
        </p:grpSpPr>
        <p:pic>
          <p:nvPicPr>
            <p:cNvPr id="231" name="nmt1.jpeg" descr="nmt1.jpeg"/>
            <p:cNvPicPr>
              <a:picLocks noChangeAspect="1"/>
            </p:cNvPicPr>
            <p:nvPr/>
          </p:nvPicPr>
          <p:blipFill>
            <a:blip r:embed="rId2"/>
            <a:srcRect l="2650" r="57043" b="37025"/>
            <a:stretch>
              <a:fillRect/>
            </a:stretch>
          </p:blipFill>
          <p:spPr>
            <a:xfrm>
              <a:off x="0" y="0"/>
              <a:ext cx="4209090" cy="3702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nmt1.jpeg" descr="nmt1.jpeg"/>
            <p:cNvPicPr>
              <a:picLocks noChangeAspect="1"/>
            </p:cNvPicPr>
            <p:nvPr/>
          </p:nvPicPr>
          <p:blipFill>
            <a:blip r:embed="rId2"/>
            <a:srcRect l="44427" r="14863" b="37469"/>
            <a:stretch>
              <a:fillRect/>
            </a:stretch>
          </p:blipFill>
          <p:spPr>
            <a:xfrm>
              <a:off x="4206339" y="31238"/>
              <a:ext cx="4209012" cy="363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自然语言文本合成</a:t>
            </a:r>
            <a:endParaRPr dirty="0"/>
          </a:p>
        </p:txBody>
      </p:sp>
      <p:pic>
        <p:nvPicPr>
          <p:cNvPr id="236" name="text_style.png" descr="text_sty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7" y="1117266"/>
            <a:ext cx="8006786" cy="29474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 et al, NACCL, 2018"/>
          <p:cNvSpPr txBox="1"/>
          <p:nvPr/>
        </p:nvSpPr>
        <p:spPr>
          <a:xfrm>
            <a:off x="3827063" y="4225338"/>
            <a:ext cx="1812559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 et al, NACCL, 2018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</a:t>
            </a:r>
            <a:r>
              <a:rPr lang="zh-CN" altLang="en-US" dirty="0"/>
              <a:t>自动问答</a:t>
            </a:r>
            <a:endParaRPr dirty="0"/>
          </a:p>
        </p:txBody>
      </p:sp>
      <p:sp>
        <p:nvSpPr>
          <p:cNvPr id="242" name="Shi et al, 2018, Arxiv"/>
          <p:cNvSpPr txBox="1"/>
          <p:nvPr/>
        </p:nvSpPr>
        <p:spPr>
          <a:xfrm>
            <a:off x="4001808" y="4681158"/>
            <a:ext cx="1587353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Shi et al, 2018, Arxiv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0" y="895897"/>
            <a:ext cx="8475320" cy="3549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cap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图像描述</a:t>
            </a:r>
            <a:endParaRPr dirty="0"/>
          </a:p>
        </p:txBody>
      </p:sp>
      <p:sp>
        <p:nvSpPr>
          <p:cNvPr id="248" name="Shallue et al, 2016…"/>
          <p:cNvSpPr txBox="1"/>
          <p:nvPr/>
        </p:nvSpPr>
        <p:spPr>
          <a:xfrm>
            <a:off x="4033689" y="4346754"/>
            <a:ext cx="3511302" cy="60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Shallue et al, 2016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https://ai.googleblog.com/2016/09/show-and-tell-image-captioning-open.html</a:t>
            </a:r>
          </a:p>
        </p:txBody>
      </p:sp>
      <p:pic>
        <p:nvPicPr>
          <p:cNvPr id="249" name="caption.png" descr="cap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32" y="630372"/>
            <a:ext cx="6573005" cy="428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个人简介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本科 清华大学计算机系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硕士 哥伦比亚大学计算机系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dirty="0"/>
              <a:t>研究方向：深度学习，图像生成，图像编辑，无监督学习</a:t>
            </a:r>
            <a:endParaRPr lang="en-US" altLang="zh-CN" sz="2352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352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ar Algebra"/>
          <p:cNvSpPr txBox="1">
            <a:spLocks noGrp="1"/>
          </p:cNvSpPr>
          <p:nvPr>
            <p:ph type="title"/>
          </p:nvPr>
        </p:nvSpPr>
        <p:spPr>
          <a:xfrm>
            <a:off x="3257722" y="483476"/>
            <a:ext cx="7772401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线性代数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80" name="Multiplications (matrix matrix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dirty="0"/>
              <a:t> (</a:t>
            </a:r>
            <a:r>
              <a:rPr lang="ja-JP" altLang="en-US"/>
              <a:t>矩阵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8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8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9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6070600" y="2547195"/>
            <a:ext cx="381000" cy="1790701"/>
            <a:chOff x="0" y="0"/>
            <a:chExt cx="381000" cy="1790700"/>
          </a:xfrm>
        </p:grpSpPr>
        <p:sp>
          <p:nvSpPr>
            <p:cNvPr id="396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2692400" y="2782145"/>
            <a:ext cx="381000" cy="1320801"/>
            <a:chOff x="0" y="0"/>
            <a:chExt cx="381000" cy="1320800"/>
          </a:xfrm>
        </p:grpSpPr>
        <p:sp>
          <p:nvSpPr>
            <p:cNvPr id="401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5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406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445" name="Connection Line"/>
          <p:cNvSpPr/>
          <p:nvPr/>
        </p:nvSpPr>
        <p:spPr>
          <a:xfrm>
            <a:off x="3869861" y="2200283"/>
            <a:ext cx="239123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92" y="-5372"/>
                  <a:pt x="14392" y="-5400"/>
                  <a:pt x="21600" y="16116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412" name="Group"/>
          <p:cNvGrpSpPr/>
          <p:nvPr/>
        </p:nvGrpSpPr>
        <p:grpSpPr>
          <a:xfrm>
            <a:off x="6542479" y="2547195"/>
            <a:ext cx="381001" cy="1790701"/>
            <a:chOff x="0" y="0"/>
            <a:chExt cx="381000" cy="1790700"/>
          </a:xfrm>
        </p:grpSpPr>
        <p:sp>
          <p:nvSpPr>
            <p:cNvPr id="40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7014359" y="2547195"/>
            <a:ext cx="381001" cy="1790701"/>
            <a:chOff x="0" y="0"/>
            <a:chExt cx="381000" cy="1790700"/>
          </a:xfrm>
        </p:grpSpPr>
        <p:sp>
          <p:nvSpPr>
            <p:cNvPr id="41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7958118" y="2547195"/>
            <a:ext cx="381001" cy="1790701"/>
            <a:chOff x="0" y="0"/>
            <a:chExt cx="381000" cy="1790700"/>
          </a:xfrm>
        </p:grpSpPr>
        <p:sp>
          <p:nvSpPr>
            <p:cNvPr id="41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7486239" y="2547195"/>
            <a:ext cx="381001" cy="1790701"/>
            <a:chOff x="0" y="0"/>
            <a:chExt cx="381000" cy="1790700"/>
          </a:xfrm>
        </p:grpSpPr>
        <p:sp>
          <p:nvSpPr>
            <p:cNvPr id="42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220520" y="2782145"/>
            <a:ext cx="381001" cy="1320801"/>
            <a:chOff x="0" y="0"/>
            <a:chExt cx="381000" cy="1320800"/>
          </a:xfrm>
        </p:grpSpPr>
        <p:sp>
          <p:nvSpPr>
            <p:cNvPr id="428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748640" y="2782145"/>
            <a:ext cx="381001" cy="1320801"/>
            <a:chOff x="0" y="0"/>
            <a:chExt cx="381000" cy="1320800"/>
          </a:xfrm>
        </p:grpSpPr>
        <p:sp>
          <p:nvSpPr>
            <p:cNvPr id="43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276760" y="2782145"/>
            <a:ext cx="381001" cy="1320801"/>
            <a:chOff x="0" y="0"/>
            <a:chExt cx="381000" cy="1320800"/>
          </a:xfrm>
        </p:grpSpPr>
        <p:sp>
          <p:nvSpPr>
            <p:cNvPr id="436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04881" y="2782145"/>
            <a:ext cx="381001" cy="1320801"/>
            <a:chOff x="0" y="0"/>
            <a:chExt cx="381000" cy="1320800"/>
          </a:xfrm>
        </p:grpSpPr>
        <p:sp>
          <p:nvSpPr>
            <p:cNvPr id="440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44" name="C_=_A_B_text_whe.pdf" descr="C_=_A_B_text_wh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538829"/>
            <a:ext cx="4343400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5276850" y="1410159"/>
            <a:ext cx="1466850" cy="8068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20" y="-1146936"/>
            <a:ext cx="9223640" cy="74373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PUs love matrices and vectors…"/>
          <p:cNvSpPr txBox="1">
            <a:spLocks noGrp="1"/>
          </p:cNvSpPr>
          <p:nvPr>
            <p:ph type="title"/>
          </p:nvPr>
        </p:nvSpPr>
        <p:spPr>
          <a:xfrm>
            <a:off x="685800" y="1726987"/>
            <a:ext cx="7772400" cy="1689526"/>
          </a:xfrm>
          <a:prstGeom prst="rect">
            <a:avLst/>
          </a:prstGeom>
        </p:spPr>
        <p:txBody>
          <a:bodyPr/>
          <a:lstStyle/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GPUs </a:t>
            </a:r>
            <a:r>
              <a:rPr lang="ja-JP" altLang="en-US" dirty="0"/>
              <a:t>十分喜爱矩阵和向量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N-dimensional Array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NDArray</a:t>
            </a:r>
            <a:endParaRPr dirty="0"/>
          </a:p>
        </p:txBody>
      </p:sp>
      <p:sp>
        <p:nvSpPr>
          <p:cNvPr id="533" name="Rectangle"/>
          <p:cNvSpPr/>
          <p:nvPr/>
        </p:nvSpPr>
        <p:spPr>
          <a:xfrm>
            <a:off x="1419084" y="2310841"/>
            <a:ext cx="249594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36744" y="2310841"/>
            <a:ext cx="1307383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6540877" y="2256364"/>
            <a:ext cx="1307383" cy="890923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0-d (scalar)"/>
          <p:cNvSpPr txBox="1"/>
          <p:nvPr/>
        </p:nvSpPr>
        <p:spPr>
          <a:xfrm>
            <a:off x="913836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0-d (</a:t>
            </a:r>
            <a:r>
              <a:rPr lang="ja-JP" altLang="en-US"/>
              <a:t>元素</a:t>
            </a:r>
            <a:r>
              <a:rPr dirty="0"/>
              <a:t>)</a:t>
            </a:r>
          </a:p>
        </p:txBody>
      </p:sp>
      <p:sp>
        <p:nvSpPr>
          <p:cNvPr id="537" name="1.0"/>
          <p:cNvSpPr txBox="1"/>
          <p:nvPr/>
        </p:nvSpPr>
        <p:spPr>
          <a:xfrm>
            <a:off x="1331764" y="3306250"/>
            <a:ext cx="378506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1.0</a:t>
            </a:r>
          </a:p>
        </p:txBody>
      </p:sp>
      <p:sp>
        <p:nvSpPr>
          <p:cNvPr id="539" name="1-d (vector)"/>
          <p:cNvSpPr txBox="1"/>
          <p:nvPr/>
        </p:nvSpPr>
        <p:spPr>
          <a:xfrm>
            <a:off x="3554029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1-d (</a:t>
            </a:r>
            <a:r>
              <a:rPr lang="ja-JP" altLang="en-US"/>
              <a:t>向量</a:t>
            </a:r>
            <a:r>
              <a:rPr dirty="0"/>
              <a:t>)</a:t>
            </a:r>
          </a:p>
        </p:txBody>
      </p:sp>
      <p:sp>
        <p:nvSpPr>
          <p:cNvPr id="540" name="[1.0, 2.7, 3.4]"/>
          <p:cNvSpPr txBox="1"/>
          <p:nvPr/>
        </p:nvSpPr>
        <p:spPr>
          <a:xfrm>
            <a:off x="3338135" y="3306250"/>
            <a:ext cx="1475965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[1.0, 2.7, 3.4]</a:t>
            </a:r>
          </a:p>
        </p:txBody>
      </p:sp>
      <p:sp>
        <p:nvSpPr>
          <p:cNvPr id="542" name="[[1.0, 2.7, 3.4]…"/>
          <p:cNvSpPr txBox="1"/>
          <p:nvPr/>
        </p:nvSpPr>
        <p:spPr>
          <a:xfrm>
            <a:off x="6365132" y="3306250"/>
            <a:ext cx="1658874" cy="68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[[1.0,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[4.3, 8.5, 0.2]]</a:t>
            </a:r>
          </a:p>
        </p:txBody>
      </p:sp>
      <p:sp>
        <p:nvSpPr>
          <p:cNvPr id="543" name="2-d (matrix)"/>
          <p:cNvSpPr txBox="1"/>
          <p:nvPr/>
        </p:nvSpPr>
        <p:spPr>
          <a:xfrm>
            <a:off x="6558274" y="176511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2-d (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sp>
        <p:nvSpPr>
          <p:cNvPr id="544" name="A example-by-feature matrix"/>
          <p:cNvSpPr txBox="1"/>
          <p:nvPr/>
        </p:nvSpPr>
        <p:spPr>
          <a:xfrm>
            <a:off x="6216158" y="4151958"/>
            <a:ext cx="21771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545" name="N-dimensional array, short for ndarray, is the main data structure for machine learning and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21761" y="833350"/>
            <a:ext cx="8205305" cy="818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NDArray</a:t>
            </a:r>
            <a:r>
              <a:rPr lang="ja-JP" altLang="en-US"/>
              <a:t>是存储和变换数据的主要工具</a:t>
            </a:r>
            <a:endParaRPr lang="en-US" altLang="ja-JP" dirty="0"/>
          </a:p>
          <a:p>
            <a:r>
              <a:rPr lang="en-US" altLang="ja-JP" dirty="0" err="1"/>
              <a:t>NDArray</a:t>
            </a:r>
            <a:r>
              <a:rPr lang="ja-JP" altLang="en-US"/>
              <a:t>提供</a:t>
            </a:r>
            <a:r>
              <a:rPr lang="en-US" dirty="0"/>
              <a:t>GPU</a:t>
            </a:r>
            <a:r>
              <a:rPr lang="ja-JP" altLang="en-US"/>
              <a:t>计算和自动求梯度等更多功能，这些使</a:t>
            </a:r>
            <a:r>
              <a:rPr lang="en-US" dirty="0" err="1"/>
              <a:t>NDArray</a:t>
            </a:r>
            <a:r>
              <a:rPr lang="ja-JP" altLang="en-US"/>
              <a:t>更加适合深度学习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ND Array Examples, c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NDArray</a:t>
            </a:r>
            <a:endParaRPr dirty="0"/>
          </a:p>
        </p:txBody>
      </p:sp>
      <p:grpSp>
        <p:nvGrpSpPr>
          <p:cNvPr id="551" name="Group"/>
          <p:cNvGrpSpPr/>
          <p:nvPr/>
        </p:nvGrpSpPr>
        <p:grpSpPr>
          <a:xfrm>
            <a:off x="954431" y="1224583"/>
            <a:ext cx="1178900" cy="943105"/>
            <a:chOff x="0" y="0"/>
            <a:chExt cx="1178898" cy="943103"/>
          </a:xfrm>
        </p:grpSpPr>
        <p:sp>
          <p:nvSpPr>
            <p:cNvPr id="548" name="Rectangle"/>
            <p:cNvSpPr/>
            <p:nvPr/>
          </p:nvSpPr>
          <p:spPr>
            <a:xfrm>
              <a:off x="4700" y="294684"/>
              <a:ext cx="965325" cy="648420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0" y="0"/>
              <a:ext cx="1178899" cy="2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753" y="21552"/>
                  </a:lnTo>
                  <a:lnTo>
                    <a:pt x="21600" y="0"/>
                  </a:lnTo>
                  <a:lnTo>
                    <a:pt x="4611" y="7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satOff val="-37096"/>
                <a:lumOff val="3176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68502" y="523"/>
              <a:ext cx="208855" cy="9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860"/>
                  </a:lnTo>
                  <a:lnTo>
                    <a:pt x="80" y="21600"/>
                  </a:lnTo>
                  <a:lnTo>
                    <a:pt x="21397" y="138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2" name="3-d"/>
          <p:cNvSpPr txBox="1"/>
          <p:nvPr/>
        </p:nvSpPr>
        <p:spPr>
          <a:xfrm>
            <a:off x="1326611" y="767299"/>
            <a:ext cx="4345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3-d</a:t>
            </a:r>
          </a:p>
        </p:txBody>
      </p:sp>
      <p:sp>
        <p:nvSpPr>
          <p:cNvPr id="553" name="[[[0.1, 2.7, 3.4]…"/>
          <p:cNvSpPr txBox="1"/>
          <p:nvPr/>
        </p:nvSpPr>
        <p:spPr>
          <a:xfrm>
            <a:off x="622989" y="2346929"/>
            <a:ext cx="1841784" cy="129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[[[0.1,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[4.3, 8.5, 0.2]]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[[3.2, 5.7,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[5.4, 6.2, 3.2]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[4.1, 3.5, 6.2]]]</a:t>
            </a:r>
          </a:p>
        </p:txBody>
      </p:sp>
      <p:sp>
        <p:nvSpPr>
          <p:cNvPr id="554" name="A RGB image (width x height x channels)"/>
          <p:cNvSpPr txBox="1"/>
          <p:nvPr/>
        </p:nvSpPr>
        <p:spPr>
          <a:xfrm>
            <a:off x="843945" y="3786805"/>
            <a:ext cx="1620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一张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dirty="0"/>
              <a:t>(</a:t>
            </a:r>
            <a:r>
              <a:rPr lang="ja-JP" altLang="en-US"/>
              <a:t>长</a:t>
            </a:r>
            <a:r>
              <a:rPr dirty="0"/>
              <a:t> x </a:t>
            </a:r>
            <a:r>
              <a:rPr lang="ja-JP" altLang="en-US"/>
              <a:t>宽</a:t>
            </a:r>
            <a:r>
              <a:rPr dirty="0"/>
              <a:t> x </a:t>
            </a:r>
            <a:r>
              <a:rPr lang="ja-JP" altLang="en-US"/>
              <a:t>高</a:t>
            </a:r>
            <a:r>
              <a:rPr dirty="0"/>
              <a:t>)</a:t>
            </a:r>
          </a:p>
        </p:txBody>
      </p:sp>
      <p:sp>
        <p:nvSpPr>
          <p:cNvPr id="555" name="4-d"/>
          <p:cNvSpPr txBox="1"/>
          <p:nvPr/>
        </p:nvSpPr>
        <p:spPr>
          <a:xfrm>
            <a:off x="4077741" y="767299"/>
            <a:ext cx="4345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4-d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3484597" y="1224583"/>
            <a:ext cx="1620828" cy="276540"/>
            <a:chOff x="0" y="0"/>
            <a:chExt cx="1620826" cy="276538"/>
          </a:xfrm>
        </p:grpSpPr>
        <p:grpSp>
          <p:nvGrpSpPr>
            <p:cNvPr id="559" name="Group"/>
            <p:cNvGrpSpPr/>
            <p:nvPr/>
          </p:nvGrpSpPr>
          <p:grpSpPr>
            <a:xfrm>
              <a:off x="0" y="0"/>
              <a:ext cx="345680" cy="276539"/>
              <a:chOff x="0" y="0"/>
              <a:chExt cx="345679" cy="276538"/>
            </a:xfrm>
          </p:grpSpPr>
          <p:sp>
            <p:nvSpPr>
              <p:cNvPr id="556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425049" y="0"/>
              <a:ext cx="345680" cy="276539"/>
              <a:chOff x="0" y="0"/>
              <a:chExt cx="345679" cy="276538"/>
            </a:xfrm>
          </p:grpSpPr>
          <p:sp>
            <p:nvSpPr>
              <p:cNvPr id="560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850098" y="0"/>
              <a:ext cx="345680" cy="276539"/>
              <a:chOff x="0" y="0"/>
              <a:chExt cx="345679" cy="276538"/>
            </a:xfrm>
          </p:grpSpPr>
          <p:sp>
            <p:nvSpPr>
              <p:cNvPr id="564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71" name="Group"/>
            <p:cNvGrpSpPr/>
            <p:nvPr/>
          </p:nvGrpSpPr>
          <p:grpSpPr>
            <a:xfrm>
              <a:off x="1275147" y="0"/>
              <a:ext cx="345680" cy="276539"/>
              <a:chOff x="0" y="0"/>
              <a:chExt cx="345679" cy="276538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3" name="[[[[. . .…"/>
          <p:cNvSpPr txBox="1"/>
          <p:nvPr/>
        </p:nvSpPr>
        <p:spPr>
          <a:xfrm>
            <a:off x="3648483" y="1858392"/>
            <a:ext cx="1293055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574" name="A batch of RGB images (batch-size x width x height x channels)"/>
          <p:cNvSpPr txBox="1"/>
          <p:nvPr/>
        </p:nvSpPr>
        <p:spPr>
          <a:xfrm>
            <a:off x="3261942" y="3786805"/>
            <a:ext cx="206613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ja-JP" altLang="en-US" dirty="0"/>
              <a:t>一组</a:t>
            </a:r>
            <a:r>
              <a:rPr lang="en-US" dirty="0"/>
              <a:t>RGB</a:t>
            </a:r>
            <a:r>
              <a:rPr lang="ja-JP" altLang="en-US" dirty="0"/>
              <a:t>图像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批量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 dirty="0"/>
              <a:t>长 </a:t>
            </a:r>
            <a:r>
              <a:rPr lang="en-US" dirty="0"/>
              <a:t>x </a:t>
            </a:r>
            <a:r>
              <a:rPr lang="ja-JP" altLang="en-US" dirty="0"/>
              <a:t>宽 </a:t>
            </a:r>
            <a:r>
              <a:rPr lang="en-US" dirty="0"/>
              <a:t>x </a:t>
            </a:r>
            <a:r>
              <a:rPr lang="ja-JP" altLang="en-US" dirty="0"/>
              <a:t>高</a:t>
            </a:r>
            <a:r>
              <a:rPr lang="en-US" altLang="ja-JP" dirty="0"/>
              <a:t>)</a:t>
            </a:r>
          </a:p>
        </p:txBody>
      </p:sp>
      <p:sp>
        <p:nvSpPr>
          <p:cNvPr id="575" name="5-d"/>
          <p:cNvSpPr txBox="1"/>
          <p:nvPr/>
        </p:nvSpPr>
        <p:spPr>
          <a:xfrm>
            <a:off x="6977076" y="793645"/>
            <a:ext cx="4345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5-d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6216289" y="1280311"/>
            <a:ext cx="1620827" cy="1074804"/>
            <a:chOff x="0" y="0"/>
            <a:chExt cx="1620826" cy="1074802"/>
          </a:xfrm>
        </p:grpSpPr>
        <p:grpSp>
          <p:nvGrpSpPr>
            <p:cNvPr id="592" name="Group"/>
            <p:cNvGrpSpPr/>
            <p:nvPr/>
          </p:nvGrpSpPr>
          <p:grpSpPr>
            <a:xfrm>
              <a:off x="0" y="0"/>
              <a:ext cx="1620827" cy="276539"/>
              <a:chOff x="0" y="0"/>
              <a:chExt cx="1620826" cy="276538"/>
            </a:xfrm>
          </p:grpSpPr>
          <p:grpSp>
            <p:nvGrpSpPr>
              <p:cNvPr id="579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7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8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3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7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58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58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09" name="Group"/>
            <p:cNvGrpSpPr/>
            <p:nvPr/>
          </p:nvGrpSpPr>
          <p:grpSpPr>
            <a:xfrm>
              <a:off x="0" y="399131"/>
              <a:ext cx="1620827" cy="276540"/>
              <a:chOff x="0" y="0"/>
              <a:chExt cx="1620826" cy="276538"/>
            </a:xfrm>
          </p:grpSpPr>
          <p:grpSp>
            <p:nvGrpSpPr>
              <p:cNvPr id="596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4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5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97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8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9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01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2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8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6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7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26" name="Group"/>
            <p:cNvGrpSpPr/>
            <p:nvPr/>
          </p:nvGrpSpPr>
          <p:grpSpPr>
            <a:xfrm>
              <a:off x="0" y="798263"/>
              <a:ext cx="1620827" cy="276540"/>
              <a:chOff x="0" y="0"/>
              <a:chExt cx="1620826" cy="276538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61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17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1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5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22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3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4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628" name="[[[[. . .…"/>
          <p:cNvSpPr txBox="1"/>
          <p:nvPr/>
        </p:nvSpPr>
        <p:spPr>
          <a:xfrm>
            <a:off x="6308903" y="2550129"/>
            <a:ext cx="1293054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629" name="A batch of videos (batch-size x time x width x height x channels)"/>
          <p:cNvSpPr txBox="1"/>
          <p:nvPr/>
        </p:nvSpPr>
        <p:spPr>
          <a:xfrm>
            <a:off x="5683441" y="3786804"/>
            <a:ext cx="30218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ja-JP" altLang="en-US" dirty="0"/>
              <a:t>一组</a:t>
            </a:r>
            <a:r>
              <a:rPr lang="en-US" dirty="0"/>
              <a:t>RGB</a:t>
            </a:r>
            <a:r>
              <a:rPr lang="ja-JP" altLang="en-US" dirty="0"/>
              <a:t>视频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批量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 dirty="0"/>
              <a:t>时间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 dirty="0"/>
              <a:t>长 </a:t>
            </a:r>
            <a:r>
              <a:rPr lang="en-US" dirty="0"/>
              <a:t>x </a:t>
            </a:r>
            <a:r>
              <a:rPr lang="ja-JP" altLang="en-US" dirty="0"/>
              <a:t>宽 </a:t>
            </a:r>
            <a:r>
              <a:rPr lang="en-US" dirty="0"/>
              <a:t>x </a:t>
            </a:r>
            <a:r>
              <a:rPr lang="ja-JP" altLang="en-US" dirty="0"/>
              <a:t>高</a:t>
            </a:r>
            <a:r>
              <a:rPr lang="en-US" altLang="ja-JP" dirty="0"/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cces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元素索引</a:t>
            </a:r>
            <a:endParaRPr dirty="0"/>
          </a:p>
        </p:txBody>
      </p:sp>
      <p:grpSp>
        <p:nvGrpSpPr>
          <p:cNvPr id="643" name="Group"/>
          <p:cNvGrpSpPr/>
          <p:nvPr/>
        </p:nvGrpSpPr>
        <p:grpSpPr>
          <a:xfrm>
            <a:off x="674487" y="1494588"/>
            <a:ext cx="1751747" cy="1397357"/>
            <a:chOff x="0" y="0"/>
            <a:chExt cx="1751745" cy="1397355"/>
          </a:xfrm>
        </p:grpSpPr>
        <p:sp>
          <p:nvSpPr>
            <p:cNvPr id="640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1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2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44" name="Rectangle"/>
          <p:cNvSpPr/>
          <p:nvPr/>
        </p:nvSpPr>
        <p:spPr>
          <a:xfrm>
            <a:off x="1730253" y="2105797"/>
            <a:ext cx="330256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An element: [1, 2]"/>
          <p:cNvSpPr txBox="1"/>
          <p:nvPr/>
        </p:nvSpPr>
        <p:spPr>
          <a:xfrm>
            <a:off x="701317" y="1052096"/>
            <a:ext cx="16568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一个元素</a:t>
            </a:r>
            <a:r>
              <a:rPr dirty="0"/>
              <a:t>: [1, 2]</a:t>
            </a:r>
          </a:p>
        </p:txBody>
      </p:sp>
      <p:sp>
        <p:nvSpPr>
          <p:cNvPr id="646" name="A row: [1, :]"/>
          <p:cNvSpPr txBox="1"/>
          <p:nvPr/>
        </p:nvSpPr>
        <p:spPr>
          <a:xfrm>
            <a:off x="3591662" y="105209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一行</a:t>
            </a:r>
            <a:r>
              <a:rPr dirty="0"/>
              <a:t>: [1, :]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3114609" y="1532688"/>
            <a:ext cx="1751747" cy="1397357"/>
            <a:chOff x="0" y="0"/>
            <a:chExt cx="1751745" cy="1397355"/>
          </a:xfrm>
        </p:grpSpPr>
        <p:sp>
          <p:nvSpPr>
            <p:cNvPr id="647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8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9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1" name="Rectangle"/>
          <p:cNvSpPr/>
          <p:nvPr/>
        </p:nvSpPr>
        <p:spPr>
          <a:xfrm>
            <a:off x="3591451" y="2143897"/>
            <a:ext cx="1222188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A column: [1, :]"/>
          <p:cNvSpPr txBox="1"/>
          <p:nvPr/>
        </p:nvSpPr>
        <p:spPr>
          <a:xfrm>
            <a:off x="6384809" y="97175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一列</a:t>
            </a:r>
            <a:r>
              <a:rPr dirty="0"/>
              <a:t>: [1, :]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5907755" y="1452350"/>
            <a:ext cx="1751747" cy="1397356"/>
            <a:chOff x="0" y="0"/>
            <a:chExt cx="1751745" cy="1397355"/>
          </a:xfrm>
        </p:grpSpPr>
        <p:sp>
          <p:nvSpPr>
            <p:cNvPr id="65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5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6955390" y="1819756"/>
            <a:ext cx="297197" cy="9966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1" name="Group"/>
          <p:cNvGrpSpPr/>
          <p:nvPr/>
        </p:nvGrpSpPr>
        <p:grpSpPr>
          <a:xfrm>
            <a:off x="2710857" y="3059975"/>
            <a:ext cx="1751747" cy="1397356"/>
            <a:chOff x="0" y="0"/>
            <a:chExt cx="1751745" cy="1397355"/>
          </a:xfrm>
        </p:grpSpPr>
        <p:sp>
          <p:nvSpPr>
            <p:cNvPr id="658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13 14 15 16</a:t>
              </a:r>
            </a:p>
          </p:txBody>
        </p:sp>
        <p:sp>
          <p:nvSpPr>
            <p:cNvPr id="659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0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2" name="Rectangle"/>
          <p:cNvSpPr/>
          <p:nvPr/>
        </p:nvSpPr>
        <p:spPr>
          <a:xfrm>
            <a:off x="3442271" y="3656183"/>
            <a:ext cx="663300" cy="53958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5282065" y="3135140"/>
            <a:ext cx="1751747" cy="1397357"/>
            <a:chOff x="0" y="0"/>
            <a:chExt cx="1751745" cy="1397355"/>
          </a:xfrm>
        </p:grpSpPr>
        <p:sp>
          <p:nvSpPr>
            <p:cNvPr id="66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6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7" name="Rectangle"/>
          <p:cNvSpPr/>
          <p:nvPr/>
        </p:nvSpPr>
        <p:spPr>
          <a:xfrm>
            <a:off x="5727819" y="35291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Rectangle"/>
          <p:cNvSpPr/>
          <p:nvPr/>
        </p:nvSpPr>
        <p:spPr>
          <a:xfrm>
            <a:off x="5727818" y="3980149"/>
            <a:ext cx="297197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Rectangle"/>
          <p:cNvSpPr/>
          <p:nvPr/>
        </p:nvSpPr>
        <p:spPr>
          <a:xfrm>
            <a:off x="6328586" y="35164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Rectangle"/>
          <p:cNvSpPr/>
          <p:nvPr/>
        </p:nvSpPr>
        <p:spPr>
          <a:xfrm>
            <a:off x="6328586" y="39863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erceptron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308"/>
            <a:ext cx="5137921" cy="5142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ark I Perceptron, 1960 (wikipedia.org)"/>
          <p:cNvSpPr txBox="1"/>
          <p:nvPr/>
        </p:nvSpPr>
        <p:spPr>
          <a:xfrm>
            <a:off x="720583" y="2927667"/>
            <a:ext cx="255645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Mark I Perceptron, 1960</a:t>
            </a:r>
            <a:br/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wikipedia.org</a:t>
            </a:r>
            <a: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302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Given input    , weight     and bias    , perceptron output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给予输入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，</a:t>
                </a:r>
                <a:r>
                  <a:rPr dirty="0"/>
                  <a:t> 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和</a:t>
                </a:r>
                <a:r>
                  <a:rPr lang="ja-JP" altLang="en-US"/>
                  <a:t>偏差 </a:t>
                </a:r>
                <a:r>
                  <a:rPr lang="en-US" altLang="ja-JP" dirty="0"/>
                  <a:t>b</a:t>
                </a:r>
                <a:r>
                  <a:rPr lang="zh-CN" altLang="en-US" dirty="0"/>
                  <a:t>；</a:t>
                </a:r>
                <a:r>
                  <a:rPr lang="ja-JP" altLang="en-US"/>
                  <a:t>感知机输出</a:t>
                </a:r>
                <a:r>
                  <a:rPr lang="zh-CN" altLang="en-US" dirty="0"/>
                  <a:t>：</a:t>
                </a:r>
                <a:endParaRPr dirty="0"/>
              </a:p>
            </p:txBody>
          </p:sp>
        </mc:Choice>
        <mc:Fallback xmlns="">
          <p:sp>
            <p:nvSpPr>
              <p:cNvPr id="199" name="Given input    , weight     and bias    , perceptron output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blipFill>
                <a:blip r:embed="rId3"/>
                <a:stretch>
                  <a:fillRect l="-3125" r="-1875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blipFill>
                <a:blip r:embed="rId4"/>
                <a:stretch>
                  <a:fillRect l="-446" t="-8696" r="-178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Equation"/>
          <p:cNvSpPr txBox="1"/>
          <p:nvPr/>
        </p:nvSpPr>
        <p:spPr>
          <a:xfrm>
            <a:off x="2291943" y="11562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3" name="Equation"/>
          <p:cNvSpPr txBox="1"/>
          <p:nvPr/>
        </p:nvSpPr>
        <p:spPr>
          <a:xfrm>
            <a:off x="3662219" y="115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rcRect l="25783"/>
          <a:stretch>
            <a:fillRect/>
          </a:stretch>
        </p:blipFill>
        <p:spPr>
          <a:xfrm>
            <a:off x="2150543" y="2319730"/>
            <a:ext cx="4842863" cy="25549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22423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XOR Problem (Minsky &amp; Papert, 196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XOR </a:t>
            </a:r>
            <a:r>
              <a:rPr lang="ja-JP" altLang="en-US"/>
              <a:t>问题</a:t>
            </a:r>
            <a:r>
              <a:rPr dirty="0"/>
              <a:t> (Minsky &amp; </a:t>
            </a:r>
            <a:r>
              <a:rPr dirty="0" err="1"/>
              <a:t>Papert</a:t>
            </a:r>
            <a:r>
              <a:rPr dirty="0"/>
              <a:t>, 1969)</a:t>
            </a:r>
          </a:p>
        </p:txBody>
      </p:sp>
      <p:sp>
        <p:nvSpPr>
          <p:cNvPr id="286" name="The perceptron cannot learn an XOR function (neurons can only generate linear separators)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38419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ja-JP" altLang="en-US"/>
              <a:t>感知机无法学习</a:t>
            </a:r>
            <a:r>
              <a:rPr lang="zh-CN" altLang="en-US" dirty="0"/>
              <a:t> </a:t>
            </a:r>
            <a:r>
              <a:rPr lang="en-US" dirty="0"/>
              <a:t>XOR </a:t>
            </a:r>
            <a:r>
              <a:rPr lang="ja-JP" altLang="en-US"/>
              <a:t>问题（神经元只能生成线性分离器）</a:t>
            </a:r>
            <a:endParaRPr dirty="0"/>
          </a:p>
        </p:txBody>
      </p:sp>
      <p:sp>
        <p:nvSpPr>
          <p:cNvPr id="287" name="Line"/>
          <p:cNvSpPr/>
          <p:nvPr/>
        </p:nvSpPr>
        <p:spPr>
          <a:xfrm flipV="1">
            <a:off x="3331172" y="2094138"/>
            <a:ext cx="1793853" cy="2143556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 flipH="1" flipV="1">
            <a:off x="3257143" y="2752057"/>
            <a:ext cx="2171929" cy="1756773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3703045" y="2657966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5128260" y="2657966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1" name="Circle"/>
          <p:cNvSpPr/>
          <p:nvPr/>
        </p:nvSpPr>
        <p:spPr>
          <a:xfrm>
            <a:off x="5128260" y="3886607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2" name="Circle"/>
          <p:cNvSpPr/>
          <p:nvPr/>
        </p:nvSpPr>
        <p:spPr>
          <a:xfrm>
            <a:off x="3703045" y="3886607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8719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Multilayer…"/>
          <p:cNvSpPr txBox="1">
            <a:spLocks noGrp="1"/>
          </p:cNvSpPr>
          <p:nvPr>
            <p:ph type="title"/>
          </p:nvPr>
        </p:nvSpPr>
        <p:spPr>
          <a:xfrm>
            <a:off x="685800" y="1450460"/>
            <a:ext cx="7772400" cy="224258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多层感知机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73" y="792081"/>
            <a:ext cx="5027765" cy="3559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82326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utline">
            <a:extLst>
              <a:ext uri="{FF2B5EF4-FFF2-40B4-BE49-F238E27FC236}">
                <a16:creationId xmlns:a16="http://schemas.microsoft.com/office/drawing/2014/main" id="{F9E603DD-9CB4-F842-99A3-803C8861F3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神经网络视频风格化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85074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5" name="Given input    , weight     and bias    , perceptron outputs:">
            <a:extLst>
              <a:ext uri="{FF2B5EF4-FFF2-40B4-BE49-F238E27FC236}">
                <a16:creationId xmlns:a16="http://schemas.microsoft.com/office/drawing/2014/main" id="{587044C7-E9B5-FC4B-86DA-948D042C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输入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ja-JP" altLang="en-US"/>
              <a:t>隐藏层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F9ADF-9254-8C47-8764-14E896BF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D795-8937-C146-8D8B-9FC03CE3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5C680-4090-634F-9CCD-383D5347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D4B5B-F744-C145-AF6F-AE3466485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20" y="965061"/>
            <a:ext cx="3998488" cy="2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9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E1D78-49B0-0849-A87A-CB397E11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190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6873"/>
              <a:gd name="adj2" fmla="val -135788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因为它是线性的</a:t>
            </a:r>
            <a:r>
              <a:rPr lang="en-US" altLang="zh-CN" sz="2000" dirty="0">
                <a:latin typeface="Arial" panose="020B0604020202020204" pitchFamily="34" charset="0"/>
              </a:rPr>
              <a:t>…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B423F-E644-C94B-ADC4-DB8512D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6" y="2478724"/>
            <a:ext cx="29591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2FB34-A09C-6142-AE60-A5C7D8EA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73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igmoid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ja-JP" altLang="en-US"/>
              <a:t>型</a:t>
            </a:r>
            <a:r>
              <a:rPr lang="zh-CN" altLang="en-US" dirty="0"/>
              <a:t>（</a:t>
            </a:r>
            <a:r>
              <a:rPr lang="en-US" altLang="zh-CN" dirty="0"/>
              <a:t>sigmoid</a:t>
            </a:r>
            <a:r>
              <a:rPr lang="zh-CN" altLang="en-US" dirty="0"/>
              <a:t>）</a:t>
            </a:r>
            <a:r>
              <a:rPr lang="ja-JP" altLang="en-US"/>
              <a:t>激活函数 </a:t>
            </a:r>
          </a:p>
        </p:txBody>
      </p:sp>
      <p:sp>
        <p:nvSpPr>
          <p:cNvPr id="350" name="Map input into (0, 1), a soft version of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(0, 1)</a:t>
            </a:r>
            <a:r>
              <a:rPr lang="zh-CN" altLang="en-US" dirty="0"/>
              <a:t>，</a:t>
            </a:r>
            <a:r>
              <a:rPr lang="ja-JP" altLang="en-US"/>
              <a:t> 一个平滑的版本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blipFill>
                <a:blip r:embed="rId2"/>
                <a:stretch>
                  <a:fillRect l="-4237" r="-11441" b="-2452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62" y="2483981"/>
            <a:ext cx="4995503" cy="2635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blipFill>
                <a:blip r:embed="rId4"/>
                <a:stretch>
                  <a:fillRect l="-457" t="-8696" r="-1370" b="-152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106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anh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双曲正切</a:t>
            </a:r>
            <a:r>
              <a:rPr lang="zh-CN" altLang="en-US" dirty="0"/>
              <a:t>（</a:t>
            </a:r>
            <a:r>
              <a:rPr lang="en-US" altLang="zh-CN" dirty="0"/>
              <a:t>tanh</a:t>
            </a:r>
            <a:r>
              <a:rPr lang="zh-CN" altLang="en-US" dirty="0"/>
              <a:t>）</a:t>
            </a:r>
            <a:r>
              <a:rPr lang="ja-JP" altLang="en-US"/>
              <a:t>激活函数</a:t>
            </a:r>
          </a:p>
        </p:txBody>
      </p:sp>
      <p:sp>
        <p:nvSpPr>
          <p:cNvPr id="356" name="Map inputs into (-1, 1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(-1,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blipFill>
                <a:blip r:embed="rId2"/>
                <a:stretch>
                  <a:fillRect l="-2532" t="-5357" r="-337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32" y="2461780"/>
            <a:ext cx="5160623" cy="2658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820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LU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</a:t>
            </a:r>
            <a:r>
              <a:rPr lang="zh-CN" altLang="en-US" dirty="0"/>
              <a:t>（</a:t>
            </a:r>
            <a:r>
              <a:rPr lang="en-US" altLang="zh-CN" dirty="0" err="1"/>
              <a:t>ReLU</a:t>
            </a:r>
            <a:r>
              <a:rPr lang="zh-CN" altLang="en-US" dirty="0"/>
              <a:t>）</a:t>
            </a:r>
            <a:r>
              <a:rPr lang="ja-JP" altLang="en-US"/>
              <a:t>修正函数</a:t>
            </a:r>
          </a:p>
        </p:txBody>
      </p:sp>
      <p:sp>
        <p:nvSpPr>
          <p:cNvPr id="361" name="ReLU: rectified linear un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 err="1"/>
              <a:t>ReLU</a:t>
            </a:r>
            <a:r>
              <a:rPr dirty="0"/>
              <a:t>: </a:t>
            </a:r>
            <a:r>
              <a:rPr lang="ja-JP" altLang="en-US"/>
              <a:t>线性修正单元</a:t>
            </a:r>
          </a:p>
          <a:p>
            <a:r>
              <a:rPr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blipFill>
                <a:blip r:embed="rId2"/>
                <a:stretch>
                  <a:fillRect l="-3825" r="-16940" b="-894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10" y="2181500"/>
            <a:ext cx="5254853" cy="2909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50039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Multi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多类</a:t>
            </a:r>
            <a:r>
              <a:rPr lang="zh-CN" altLang="en-US" dirty="0"/>
              <a:t>别</a:t>
            </a:r>
            <a:r>
              <a:rPr lang="ja-JP" altLang="en-US"/>
              <a:t>分类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blipFill>
                <a:blip r:embed="rId2"/>
                <a:stretch>
                  <a:fillRect l="-2215" r="-1139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497244"/>
            <a:ext cx="4673600" cy="254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494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1741D77-7F40-7B41-BBF8-1BD5079A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48" y="1301262"/>
            <a:ext cx="4176779" cy="22699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ingle Hidden Layer">
            <a:extLst>
              <a:ext uri="{FF2B5EF4-FFF2-40B4-BE49-F238E27FC236}">
                <a16:creationId xmlns:a16="http://schemas.microsoft.com/office/drawing/2014/main" id="{55079196-6F0C-3043-968B-4F7894AD5DE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多类分类</a:t>
            </a:r>
            <a:endParaRPr lang="ja-JP" altLang="en-US" dirty="0"/>
          </a:p>
        </p:txBody>
      </p:sp>
      <p:sp>
        <p:nvSpPr>
          <p:cNvPr id="4" name="Given input    , weight     and bias    , perceptron outputs:">
            <a:extLst>
              <a:ext uri="{FF2B5EF4-FFF2-40B4-BE49-F238E27FC236}">
                <a16:creationId xmlns:a16="http://schemas.microsoft.com/office/drawing/2014/main" id="{7904764A-46B3-CC40-A743-BFAB80B51BC4}"/>
              </a:ext>
            </a:extLst>
          </p:cNvPr>
          <p:cNvSpPr txBox="1">
            <a:spLocks/>
          </p:cNvSpPr>
          <p:nvPr/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>
            <a:lvl1pPr marL="240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621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002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383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1764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145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2526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2907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288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输入</a:t>
            </a:r>
            <a:r>
              <a:rPr lang="zh-CN" altLang="en-US"/>
              <a:t>：</a:t>
            </a:r>
            <a:endParaRPr lang="en-US"/>
          </a:p>
          <a:p>
            <a:pPr hangingPunct="1"/>
            <a:r>
              <a:rPr lang="ja-JP" altLang="en-US"/>
              <a:t>隐藏层</a:t>
            </a:r>
            <a:r>
              <a:rPr lang="zh-CN" altLang="en-US"/>
              <a:t>：</a:t>
            </a:r>
            <a:endParaRPr lang="en-US" altLang="ja-JP"/>
          </a:p>
          <a:p>
            <a:pPr hangingPunct="1"/>
            <a:r>
              <a:rPr lang="ja-JP" altLang="en-US"/>
              <a:t>输出</a:t>
            </a:r>
            <a:r>
              <a:rPr lang="zh-CN" altLang="en-US"/>
              <a:t>：</a:t>
            </a:r>
            <a:endParaRPr lang="en-US" altLang="zh-CN"/>
          </a:p>
          <a:p>
            <a:pPr marL="0" indent="0" hangingPunct="1">
              <a:buFontTx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3014C-AFBF-7141-8ECB-05B956A1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4510F-453C-8B45-8911-77C89A80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6EDC4-F5A7-5647-8946-E08A3B462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F18FD-5DFE-DF4A-8A8A-0B3B2784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6E9D029-DB89-7A43-A721-5D3CB4B55698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一个按元素激活函数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9490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ngle Hidden Layer">
            <a:extLst>
              <a:ext uri="{FF2B5EF4-FFF2-40B4-BE49-F238E27FC236}">
                <a16:creationId xmlns:a16="http://schemas.microsoft.com/office/drawing/2014/main" id="{520D21C7-94D8-3E4C-9D86-709FE80BD6B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多个隐藏层多类分类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EB5F-AB27-8B43-93C4-B785C3A5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2" y="1180123"/>
            <a:ext cx="2336800" cy="158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887A9-384F-FF43-80D1-C778548868EB}"/>
              </a:ext>
            </a:extLst>
          </p:cNvPr>
          <p:cNvSpPr/>
          <p:nvPr/>
        </p:nvSpPr>
        <p:spPr>
          <a:xfrm>
            <a:off x="826477" y="3287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超参数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隐藏层数量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每层的隐藏</a:t>
            </a:r>
            <a:r>
              <a:rPr lang="zh-CN" altLang="en-US"/>
              <a:t>单元</a:t>
            </a:r>
            <a:r>
              <a:rPr lang="ja-JP" altLang="en-US"/>
              <a:t>数目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E7F5-8EC7-0643-B41A-F1B8139F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97" y="387806"/>
            <a:ext cx="4057650" cy="39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652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atrix"/>
          <p:cNvSpPr txBox="1">
            <a:spLocks noGrp="1"/>
          </p:cNvSpPr>
          <p:nvPr>
            <p:ph type="title"/>
          </p:nvPr>
        </p:nvSpPr>
        <p:spPr>
          <a:xfrm>
            <a:off x="298250" y="1957610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矩阵微积分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53178" y="883257"/>
            <a:ext cx="4927943" cy="3376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29271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1FC1B-7E37-784A-86CA-17B8CB2F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图像编辑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8FFE3-2CF2-2747-89AA-96CB4E10E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Supplementary_Video1">
            <a:hlinkClick r:id="" action="ppaction://media"/>
            <a:extLst>
              <a:ext uri="{FF2B5EF4-FFF2-40B4-BE49-F238E27FC236}">
                <a16:creationId xmlns:a16="http://schemas.microsoft.com/office/drawing/2014/main" id="{A994824F-F773-324A-A876-21E2E522D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359" y="765103"/>
            <a:ext cx="7346731" cy="41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1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192EB-A3A1-794E-8926-B8E8A04D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5" y="300864"/>
            <a:ext cx="8255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00155-66B1-5742-A00A-A5E32DBF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5" y="828897"/>
            <a:ext cx="9779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C2C8BC-4A8B-D244-AD72-9FAB152E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294" y="828897"/>
            <a:ext cx="9779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D5EF1-33F5-BE40-8773-9F49F6BF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66" y="1148251"/>
            <a:ext cx="2813587" cy="487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FC881-B5A2-FC41-8C89-E8643F02D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837" y="220972"/>
            <a:ext cx="19177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8698F-8216-EB48-B5BA-8040D8A6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79" y="2405743"/>
            <a:ext cx="415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007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Equation"/>
              <p:cNvSpPr txBox="1"/>
              <p:nvPr/>
            </p:nvSpPr>
            <p:spPr>
              <a:xfrm>
                <a:off x="2718190" y="1195697"/>
                <a:ext cx="756260" cy="2169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90" y="1195697"/>
                <a:ext cx="756260" cy="216917"/>
              </a:xfrm>
              <a:prstGeom prst="rect">
                <a:avLst/>
              </a:prstGeom>
              <a:blipFill>
                <a:blip r:embed="rId2"/>
                <a:stretch>
                  <a:fillRect l="-8197" r="-19672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Equation"/>
              <p:cNvSpPr txBox="1"/>
              <p:nvPr/>
            </p:nvSpPr>
            <p:spPr>
              <a:xfrm>
                <a:off x="3835967" y="1174442"/>
                <a:ext cx="445580" cy="2641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67" y="1174442"/>
                <a:ext cx="445580" cy="264151"/>
              </a:xfrm>
              <a:prstGeom prst="rect">
                <a:avLst/>
              </a:prstGeom>
              <a:blipFill>
                <a:blip r:embed="rId3"/>
                <a:stretch>
                  <a:fillRect l="-19444" r="-50000" b="-3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blipFill>
                <a:blip r:embed="rId4"/>
                <a:stretch>
                  <a:fillRect l="-24000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529125" y="1211013"/>
                <a:ext cx="114555" cy="1645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25" y="1211013"/>
                <a:ext cx="114555" cy="164593"/>
              </a:xfrm>
              <a:prstGeom prst="rect">
                <a:avLst/>
              </a:prstGeom>
              <a:blipFill>
                <a:blip r:embed="rId5"/>
                <a:stretch>
                  <a:fillRect l="-60000" r="-80000" b="-12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Equation"/>
              <p:cNvSpPr txBox="1"/>
              <p:nvPr/>
            </p:nvSpPr>
            <p:spPr>
              <a:xfrm>
                <a:off x="1319210" y="1235778"/>
                <a:ext cx="116841" cy="1150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10" y="1235778"/>
                <a:ext cx="116841" cy="115063"/>
              </a:xfrm>
              <a:prstGeom prst="rect">
                <a:avLst/>
              </a:prstGeom>
              <a:blipFill>
                <a:blip r:embed="rId6"/>
                <a:stretch>
                  <a:fillRect l="-50000" r="-7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1304822" y="2112012"/>
                <a:ext cx="235241" cy="2152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22" y="2112012"/>
                <a:ext cx="235241" cy="215299"/>
              </a:xfrm>
              <a:prstGeom prst="rect">
                <a:avLst/>
              </a:prstGeom>
              <a:blipFill>
                <a:blip r:embed="rId7"/>
                <a:stretch>
                  <a:fillRect l="-31579" r="-36842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Equation"/>
              <p:cNvSpPr txBox="1"/>
              <p:nvPr/>
            </p:nvSpPr>
            <p:spPr>
              <a:xfrm>
                <a:off x="1877693" y="1948516"/>
                <a:ext cx="474473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93" y="1948516"/>
                <a:ext cx="474473" cy="542291"/>
              </a:xfrm>
              <a:prstGeom prst="rect">
                <a:avLst/>
              </a:prstGeom>
              <a:blipFill>
                <a:blip r:embed="rId8"/>
                <a:stretch>
                  <a:fillRect l="-13158" r="-13158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1271654" y="3736106"/>
                <a:ext cx="927214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54" y="3736106"/>
                <a:ext cx="927214" cy="542291"/>
              </a:xfrm>
              <a:prstGeom prst="rect">
                <a:avLst/>
              </a:prstGeom>
              <a:blipFill>
                <a:blip r:embed="rId9"/>
                <a:stretch>
                  <a:fillRect l="-5405" r="-4054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2586862" y="3736106"/>
                <a:ext cx="117502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862" y="3736106"/>
                <a:ext cx="1175021" cy="542291"/>
              </a:xfrm>
              <a:prstGeom prst="rect">
                <a:avLst/>
              </a:prstGeom>
              <a:blipFill>
                <a:blip r:embed="rId10"/>
                <a:stretch>
                  <a:fillRect l="-8696" r="-11957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Line"/>
          <p:cNvSpPr/>
          <p:nvPr/>
        </p:nvSpPr>
        <p:spPr>
          <a:xfrm>
            <a:off x="471652" y="1703794"/>
            <a:ext cx="3841172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V="1">
            <a:off x="960841" y="1226979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Equation"/>
              <p:cNvSpPr txBox="1"/>
              <p:nvPr/>
            </p:nvSpPr>
            <p:spPr>
              <a:xfrm>
                <a:off x="2000747" y="1235778"/>
                <a:ext cx="251666" cy="1150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𝑎𝑢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47" y="1235778"/>
                <a:ext cx="251666" cy="115063"/>
              </a:xfrm>
              <a:prstGeom prst="rect">
                <a:avLst/>
              </a:prstGeom>
              <a:blipFill>
                <a:blip r:embed="rId11"/>
                <a:stretch>
                  <a:fillRect l="-25000" r="-4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Equation"/>
              <p:cNvSpPr txBox="1"/>
              <p:nvPr/>
            </p:nvSpPr>
            <p:spPr>
              <a:xfrm>
                <a:off x="4165289" y="3736106"/>
                <a:ext cx="1483799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89" y="3736106"/>
                <a:ext cx="1483799" cy="542291"/>
              </a:xfrm>
              <a:prstGeom prst="rect">
                <a:avLst/>
              </a:prstGeom>
              <a:blipFill>
                <a:blip r:embed="rId12"/>
                <a:stretch>
                  <a:fillRect l="-4237" r="-5932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Equation"/>
              <p:cNvSpPr txBox="1"/>
              <p:nvPr/>
            </p:nvSpPr>
            <p:spPr>
              <a:xfrm>
                <a:off x="2951715" y="2118963"/>
                <a:ext cx="224826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15" y="2118963"/>
                <a:ext cx="224826" cy="211997"/>
              </a:xfrm>
              <a:prstGeom prst="rect">
                <a:avLst/>
              </a:prstGeom>
              <a:blipFill>
                <a:blip r:embed="rId13"/>
                <a:stretch>
                  <a:fillRect l="-31579" r="-42105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3874041" y="2124263"/>
                <a:ext cx="360971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41" y="2124263"/>
                <a:ext cx="360971" cy="211997"/>
              </a:xfrm>
              <a:prstGeom prst="rect">
                <a:avLst/>
              </a:prstGeom>
              <a:blipFill>
                <a:blip r:embed="rId14"/>
                <a:stretch>
                  <a:fillRect l="-20690" r="-27586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blipFill>
                <a:blip r:embed="rId15"/>
                <a:stretch>
                  <a:fillRect l="-24000" t="-2273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Equation"/>
              <p:cNvSpPr txBox="1"/>
              <p:nvPr/>
            </p:nvSpPr>
            <p:spPr>
              <a:xfrm>
                <a:off x="522775" y="2982121"/>
                <a:ext cx="114555" cy="1645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5" y="2982121"/>
                <a:ext cx="114555" cy="164593"/>
              </a:xfrm>
              <a:prstGeom prst="rect">
                <a:avLst/>
              </a:prstGeom>
              <a:blipFill>
                <a:blip r:embed="rId16"/>
                <a:stretch>
                  <a:fillRect l="-60000" r="-90000" b="-1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Line"/>
          <p:cNvSpPr/>
          <p:nvPr/>
        </p:nvSpPr>
        <p:spPr>
          <a:xfrm>
            <a:off x="465302" y="3474902"/>
            <a:ext cx="5186410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 flipV="1">
            <a:off x="954491" y="2998087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4696814" y="2958461"/>
                <a:ext cx="538396" cy="2354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4" y="2958461"/>
                <a:ext cx="538396" cy="235459"/>
              </a:xfrm>
              <a:prstGeom prst="rect">
                <a:avLst/>
              </a:prstGeom>
              <a:blipFill>
                <a:blip r:embed="rId17"/>
                <a:stretch>
                  <a:fillRect l="-20930" r="-25581" b="-684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1511329" y="2989614"/>
                <a:ext cx="511670" cy="149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29" y="2989614"/>
                <a:ext cx="511670" cy="149607"/>
              </a:xfrm>
              <a:prstGeom prst="rect">
                <a:avLst/>
              </a:prstGeom>
              <a:blipFill>
                <a:blip r:embed="rId18"/>
                <a:stretch>
                  <a:fillRect l="-12195" r="-26829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Equation"/>
              <p:cNvSpPr txBox="1"/>
              <p:nvPr/>
            </p:nvSpPr>
            <p:spPr>
              <a:xfrm>
                <a:off x="3099113" y="3011839"/>
                <a:ext cx="235318" cy="1168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13" y="3011839"/>
                <a:ext cx="235318" cy="116841"/>
              </a:xfrm>
              <a:prstGeom prst="rect">
                <a:avLst/>
              </a:prstGeom>
              <a:blipFill>
                <a:blip r:embed="rId19"/>
                <a:stretch>
                  <a:fillRect l="-25000" r="-40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46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64" grpId="0" animBg="1" advAuto="0"/>
      <p:bldP spid="265" grpId="0" animBg="1" advAuto="0"/>
      <p:bldP spid="266" grpId="0" animBg="1" advAuto="0"/>
      <p:bldP spid="270" grpId="0" animBg="1" advAuto="0"/>
      <p:bldP spid="271" grpId="0" animBg="1" advAuto="0"/>
      <p:bldP spid="272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Equation"/>
              <p:cNvSpPr txBox="1"/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43" y="1948516"/>
                <a:ext cx="307087" cy="542291"/>
              </a:xfrm>
              <a:prstGeom prst="rect">
                <a:avLst/>
              </a:prstGeom>
              <a:blipFill>
                <a:blip r:embed="rId2"/>
                <a:stretch>
                  <a:fillRect l="-24000" r="-20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Equation"/>
              <p:cNvSpPr txBox="1"/>
              <p:nvPr/>
            </p:nvSpPr>
            <p:spPr>
              <a:xfrm>
                <a:off x="529125" y="1211013"/>
                <a:ext cx="118619" cy="1694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25" y="1211013"/>
                <a:ext cx="118619" cy="169419"/>
              </a:xfrm>
              <a:prstGeom prst="rect">
                <a:avLst/>
              </a:prstGeom>
              <a:blipFill>
                <a:blip r:embed="rId3"/>
                <a:stretch>
                  <a:fillRect l="-70000" r="-80000" b="-10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Equation"/>
              <p:cNvSpPr txBox="1"/>
              <p:nvPr/>
            </p:nvSpPr>
            <p:spPr>
              <a:xfrm>
                <a:off x="1319210" y="1235778"/>
                <a:ext cx="117857" cy="1239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10" y="1235778"/>
                <a:ext cx="117857" cy="123953"/>
              </a:xfrm>
              <a:prstGeom prst="rect">
                <a:avLst/>
              </a:prstGeom>
              <a:blipFill>
                <a:blip r:embed="rId4"/>
                <a:stretch>
                  <a:fillRect l="-50000" r="-70000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Equation"/>
              <p:cNvSpPr txBox="1"/>
              <p:nvPr/>
            </p:nvSpPr>
            <p:spPr>
              <a:xfrm>
                <a:off x="1317522" y="2112012"/>
                <a:ext cx="115063" cy="1783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22" y="2112012"/>
                <a:ext cx="115063" cy="178309"/>
              </a:xfrm>
              <a:prstGeom prst="rect">
                <a:avLst/>
              </a:prstGeom>
              <a:blipFill>
                <a:blip r:embed="rId5"/>
                <a:stretch>
                  <a:fillRect l="-70000" r="-90000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Equation"/>
              <p:cNvSpPr txBox="1"/>
              <p:nvPr/>
            </p:nvSpPr>
            <p:spPr>
              <a:xfrm>
                <a:off x="1347854" y="3736106"/>
                <a:ext cx="48768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854" y="3736106"/>
                <a:ext cx="487681" cy="542291"/>
              </a:xfrm>
              <a:prstGeom prst="rect">
                <a:avLst/>
              </a:prstGeom>
              <a:blipFill>
                <a:blip r:embed="rId6"/>
                <a:stretch>
                  <a:fillRect l="-10000" r="-10000" b="-2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Equation"/>
              <p:cNvSpPr txBox="1"/>
              <p:nvPr/>
            </p:nvSpPr>
            <p:spPr>
              <a:xfrm>
                <a:off x="2403546" y="3733320"/>
                <a:ext cx="531115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546" y="3733320"/>
                <a:ext cx="531115" cy="542291"/>
              </a:xfrm>
              <a:prstGeom prst="rect">
                <a:avLst/>
              </a:prstGeom>
              <a:blipFill>
                <a:blip r:embed="rId7"/>
                <a:stretch>
                  <a:fillRect l="-11628" r="-9302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Line"/>
          <p:cNvSpPr/>
          <p:nvPr/>
        </p:nvSpPr>
        <p:spPr>
          <a:xfrm>
            <a:off x="471652" y="1703794"/>
            <a:ext cx="3407354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 flipV="1">
            <a:off x="960841" y="1226979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Equation"/>
              <p:cNvSpPr txBox="1"/>
              <p:nvPr/>
            </p:nvSpPr>
            <p:spPr>
              <a:xfrm>
                <a:off x="2000747" y="1235778"/>
                <a:ext cx="120143" cy="1173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47" y="1235778"/>
                <a:ext cx="120143" cy="117349"/>
              </a:xfrm>
              <a:prstGeom prst="rect">
                <a:avLst/>
              </a:prstGeom>
              <a:blipFill>
                <a:blip r:embed="rId8"/>
                <a:stretch>
                  <a:fillRect l="-50000" r="-60000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Equation"/>
              <p:cNvSpPr txBox="1"/>
              <p:nvPr/>
            </p:nvSpPr>
            <p:spPr>
              <a:xfrm>
                <a:off x="3578872" y="3719624"/>
                <a:ext cx="940422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872" y="3719624"/>
                <a:ext cx="940422" cy="542291"/>
              </a:xfrm>
              <a:prstGeom prst="rect">
                <a:avLst/>
              </a:prstGeom>
              <a:blipFill>
                <a:blip r:embed="rId9"/>
                <a:stretch>
                  <a:fillRect l="-5333" t="-2273" r="-2667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Equation"/>
              <p:cNvSpPr txBox="1"/>
              <p:nvPr/>
            </p:nvSpPr>
            <p:spPr>
              <a:xfrm>
                <a:off x="2012789" y="2123093"/>
                <a:ext cx="84697" cy="1633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sz="1900"/>
              </a:p>
            </p:txBody>
          </p:sp>
        </mc:Choice>
        <mc:Fallback xmlns="">
          <p:sp>
            <p:nvSpPr>
              <p:cNvPr id="3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89" y="2123093"/>
                <a:ext cx="84697" cy="163361"/>
              </a:xfrm>
              <a:prstGeom prst="rect">
                <a:avLst/>
              </a:prstGeom>
              <a:blipFill>
                <a:blip r:embed="rId10"/>
                <a:stretch>
                  <a:fillRect l="-75000" r="-87500" b="-8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4776831" y="2282372"/>
                <a:ext cx="1567737" cy="3091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矩阵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831" y="2282372"/>
                <a:ext cx="1567737" cy="309124"/>
              </a:xfrm>
              <a:prstGeom prst="rect">
                <a:avLst/>
              </a:prstGeom>
              <a:blipFill>
                <a:blip r:embed="rId11"/>
                <a:stretch>
                  <a:fillRect l="-2400" t="-12500" r="-4800" b="-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Equation"/>
              <p:cNvSpPr txBox="1"/>
              <p:nvPr/>
            </p:nvSpPr>
            <p:spPr>
              <a:xfrm>
                <a:off x="4749018" y="1755267"/>
                <a:ext cx="3048270" cy="3078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m:rPr>
                          <m:nor/>
                        </m:rP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m:rPr>
                          <m:nor/>
                        </m:rP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不是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关于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的函数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18" y="1755267"/>
                <a:ext cx="3048270" cy="307841"/>
              </a:xfrm>
              <a:prstGeom prst="rect">
                <a:avLst/>
              </a:prstGeom>
              <a:blipFill>
                <a:blip r:embed="rId12"/>
                <a:stretch>
                  <a:fillRect t="-12000" r="-1245" b="-3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Equation"/>
              <p:cNvSpPr txBox="1"/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" y="3719624"/>
                <a:ext cx="307087" cy="542291"/>
              </a:xfrm>
              <a:prstGeom prst="rect">
                <a:avLst/>
              </a:prstGeom>
              <a:blipFill>
                <a:blip r:embed="rId13"/>
                <a:stretch>
                  <a:fillRect l="-20000" t="-2273" r="-24000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Equation"/>
              <p:cNvSpPr txBox="1"/>
              <p:nvPr/>
            </p:nvSpPr>
            <p:spPr>
              <a:xfrm>
                <a:off x="522775" y="2982121"/>
                <a:ext cx="118619" cy="1694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5" y="2982121"/>
                <a:ext cx="118619" cy="169419"/>
              </a:xfrm>
              <a:prstGeom prst="rect">
                <a:avLst/>
              </a:prstGeom>
              <a:blipFill>
                <a:blip r:embed="rId14"/>
                <a:stretch>
                  <a:fillRect l="-54545" r="-72727" b="-1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Line"/>
          <p:cNvSpPr/>
          <p:nvPr/>
        </p:nvSpPr>
        <p:spPr>
          <a:xfrm>
            <a:off x="465302" y="3474902"/>
            <a:ext cx="4044219" cy="1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Line"/>
          <p:cNvSpPr/>
          <p:nvPr/>
        </p:nvSpPr>
        <p:spPr>
          <a:xfrm flipV="1">
            <a:off x="954491" y="2998087"/>
            <a:ext cx="1" cy="1277564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802715" y="3016894"/>
                <a:ext cx="492736" cy="134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715" y="3016894"/>
                <a:ext cx="492736" cy="134646"/>
              </a:xfrm>
              <a:prstGeom prst="rect">
                <a:avLst/>
              </a:prstGeom>
              <a:blipFill>
                <a:blip r:embed="rId15"/>
                <a:stretch>
                  <a:fillRect l="-10000" r="-20000" b="-11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1511329" y="2989614"/>
                <a:ext cx="272035" cy="120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29" y="2989614"/>
                <a:ext cx="272035" cy="120905"/>
              </a:xfrm>
              <a:prstGeom prst="rect">
                <a:avLst/>
              </a:prstGeom>
              <a:blipFill>
                <a:blip r:embed="rId16"/>
                <a:stretch>
                  <a:fillRect l="-22727" r="-31818" b="-12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525999" y="2969484"/>
                <a:ext cx="286209" cy="1611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999" y="2969484"/>
                <a:ext cx="286209" cy="161164"/>
              </a:xfrm>
              <a:prstGeom prst="rect">
                <a:avLst/>
              </a:prstGeom>
              <a:blipFill>
                <a:blip r:embed="rId17"/>
                <a:stretch>
                  <a:fillRect l="-26087" r="-30435" b="-7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Equation"/>
              <p:cNvSpPr txBox="1"/>
              <p:nvPr/>
            </p:nvSpPr>
            <p:spPr>
              <a:xfrm>
                <a:off x="2684571" y="1205552"/>
                <a:ext cx="305055" cy="175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71" y="1205552"/>
                <a:ext cx="305055" cy="175515"/>
              </a:xfrm>
              <a:prstGeom prst="rect">
                <a:avLst/>
              </a:prstGeom>
              <a:blipFill>
                <a:blip r:embed="rId18"/>
                <a:stretch>
                  <a:fillRect l="-24000" r="-28000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2715361" y="2112012"/>
                <a:ext cx="172975" cy="175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61" y="2112012"/>
                <a:ext cx="172975" cy="175515"/>
              </a:xfrm>
              <a:prstGeom prst="rect">
                <a:avLst/>
              </a:prstGeom>
              <a:blipFill>
                <a:blip r:embed="rId19"/>
                <a:stretch>
                  <a:fillRect l="-50000" r="-50000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3443051" y="1174348"/>
                <a:ext cx="423963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51" y="1174348"/>
                <a:ext cx="423963" cy="211997"/>
              </a:xfrm>
              <a:prstGeom prst="rect">
                <a:avLst/>
              </a:prstGeom>
              <a:blipFill>
                <a:blip r:embed="rId20"/>
                <a:stretch>
                  <a:fillRect l="-14706" r="-23529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Equation"/>
              <p:cNvSpPr txBox="1"/>
              <p:nvPr/>
            </p:nvSpPr>
            <p:spPr>
              <a:xfrm>
                <a:off x="3507313" y="2084153"/>
                <a:ext cx="295439" cy="21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13" y="2084153"/>
                <a:ext cx="295439" cy="211997"/>
              </a:xfrm>
              <a:prstGeom prst="rect">
                <a:avLst/>
              </a:prstGeom>
              <a:blipFill>
                <a:blip r:embed="rId21"/>
                <a:stretch>
                  <a:fillRect l="-30435" r="-1304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Equation"/>
              <p:cNvSpPr txBox="1"/>
              <p:nvPr/>
            </p:nvSpPr>
            <p:spPr>
              <a:xfrm>
                <a:off x="4649856" y="1024577"/>
                <a:ext cx="3274131" cy="5422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856" y="1024577"/>
                <a:ext cx="3274131" cy="542291"/>
              </a:xfrm>
              <a:prstGeom prst="rect">
                <a:avLst/>
              </a:prstGeom>
              <a:blipFill>
                <a:blip r:embed="rId22"/>
                <a:stretch>
                  <a:fillRect t="-2326" b="-232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3400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 advAuto="0"/>
      <p:bldP spid="336" grpId="0" animBg="1" advAuto="0"/>
      <p:bldP spid="337" grpId="0" animBg="1" advAuto="0"/>
      <p:bldP spid="341" grpId="0" animBg="1" advAuto="0"/>
      <p:bldP spid="342" grpId="0" animBg="1" advAuto="0"/>
      <p:bldP spid="353" grpId="0" animBg="1" advAuto="0"/>
      <p:bldP spid="355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hain Rule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链式法则</a:t>
            </a:r>
            <a:endParaRPr dirty="0"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56" y="1810170"/>
            <a:ext cx="1905001" cy="1739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490764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eneralize to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链式法则</a:t>
            </a:r>
            <a:endParaRPr dirty="0"/>
          </a:p>
        </p:txBody>
      </p:sp>
      <p:sp>
        <p:nvSpPr>
          <p:cNvPr id="432" name="Chain rule for scalars:…"/>
          <p:cNvSpPr txBox="1">
            <a:spLocks noGrp="1"/>
          </p:cNvSpPr>
          <p:nvPr>
            <p:ph type="body" sz="half" idx="1"/>
          </p:nvPr>
        </p:nvSpPr>
        <p:spPr>
          <a:xfrm>
            <a:off x="340592" y="1125877"/>
            <a:ext cx="8205304" cy="1814769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链式法则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en-US" dirty="0" err="1"/>
              <a:t>标量</a:t>
            </a:r>
            <a:r>
              <a:rPr lang="zh-CN" altLang="en-US" dirty="0"/>
              <a:t>：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ja-JP" altLang="en-US" dirty="0"/>
              <a:t>链式法则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矢量：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Equation"/>
              <p:cNvSpPr txBox="1"/>
              <p:nvPr/>
            </p:nvSpPr>
            <p:spPr>
              <a:xfrm>
                <a:off x="819515" y="1761230"/>
                <a:ext cx="2180166" cy="270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15" y="1761230"/>
                <a:ext cx="2180166" cy="270054"/>
              </a:xfrm>
              <a:prstGeom prst="rect">
                <a:avLst/>
              </a:prstGeom>
              <a:blipFill rotWithShape="1">
                <a:blip r:embed="rId2"/>
                <a:stretch>
                  <a:fillRect l="-4749" r="-20950" b="-88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Equation"/>
              <p:cNvSpPr txBox="1"/>
              <p:nvPr/>
            </p:nvSpPr>
            <p:spPr>
              <a:xfrm>
                <a:off x="4836434" y="1603552"/>
                <a:ext cx="1513604" cy="6507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34" y="1603552"/>
                <a:ext cx="1513604" cy="650749"/>
              </a:xfrm>
              <a:prstGeom prst="rect">
                <a:avLst/>
              </a:prstGeom>
              <a:blipFill rotWithShape="1">
                <a:blip r:embed="rId3"/>
                <a:stretch>
                  <a:fillRect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9" name="Group"/>
          <p:cNvGrpSpPr/>
          <p:nvPr/>
        </p:nvGrpSpPr>
        <p:grpSpPr>
          <a:xfrm>
            <a:off x="687858" y="3099938"/>
            <a:ext cx="1680242" cy="1183965"/>
            <a:chOff x="0" y="0"/>
            <a:chExt cx="1680241" cy="1183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Equation"/>
                <p:cNvSpPr txBox="1"/>
                <p:nvPr/>
              </p:nvSpPr>
              <p:spPr>
                <a:xfrm>
                  <a:off x="85708" y="0"/>
                  <a:ext cx="1540629" cy="6507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43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08" y="0"/>
                  <a:ext cx="1540629" cy="650748"/>
                </a:xfrm>
                <a:prstGeom prst="rect">
                  <a:avLst/>
                </a:prstGeom>
                <a:blipFill>
                  <a:blip r:embed="rId4"/>
                  <a:stretch>
                    <a:fillRect l="-4918" r="-2459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Equation"/>
                <p:cNvSpPr txBox="1"/>
                <p:nvPr/>
              </p:nvSpPr>
              <p:spPr>
                <a:xfrm>
                  <a:off x="0" y="967047"/>
                  <a:ext cx="462534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67047"/>
                  <a:ext cx="462534" cy="216917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00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Equation"/>
                <p:cNvSpPr txBox="1"/>
                <p:nvPr/>
              </p:nvSpPr>
              <p:spPr>
                <a:xfrm>
                  <a:off x="773953" y="967047"/>
                  <a:ext cx="33553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53" y="967047"/>
                  <a:ext cx="335535" cy="216917"/>
                </a:xfrm>
                <a:prstGeom prst="rect">
                  <a:avLst/>
                </a:prstGeom>
                <a:blipFill>
                  <a:blip r:embed="rId6"/>
                  <a:stretch>
                    <a:fillRect l="-28571" r="-6071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Equation"/>
                <p:cNvSpPr txBox="1"/>
                <p:nvPr/>
              </p:nvSpPr>
              <p:spPr>
                <a:xfrm>
                  <a:off x="1217707" y="954347"/>
                  <a:ext cx="46253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3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707" y="954347"/>
                  <a:ext cx="462535" cy="216917"/>
                </a:xfrm>
                <a:prstGeom prst="rect">
                  <a:avLst/>
                </a:prstGeom>
                <a:blipFill>
                  <a:blip r:embed="rId7"/>
                  <a:stretch>
                    <a:fillRect l="-24324" r="-5405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4" name="Group"/>
          <p:cNvGrpSpPr/>
          <p:nvPr/>
        </p:nvGrpSpPr>
        <p:grpSpPr>
          <a:xfrm>
            <a:off x="2999681" y="3099481"/>
            <a:ext cx="1922024" cy="1186200"/>
            <a:chOff x="0" y="0"/>
            <a:chExt cx="1922022" cy="1186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Equation"/>
                <p:cNvSpPr txBox="1"/>
                <p:nvPr/>
              </p:nvSpPr>
              <p:spPr>
                <a:xfrm>
                  <a:off x="56539" y="0"/>
                  <a:ext cx="1581371" cy="65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 dirty="0"/>
                </a:p>
              </p:txBody>
            </p:sp>
          </mc:Choice>
          <mc:Fallback xmlns="">
            <p:sp>
              <p:nvSpPr>
                <p:cNvPr id="44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9" y="0"/>
                  <a:ext cx="1581371" cy="651663"/>
                </a:xfrm>
                <a:prstGeom prst="rect">
                  <a:avLst/>
                </a:prstGeom>
                <a:blipFill>
                  <a:blip r:embed="rId8"/>
                  <a:stretch>
                    <a:fillRect l="-4000" r="-1600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Equation"/>
                <p:cNvSpPr txBox="1"/>
                <p:nvPr/>
              </p:nvSpPr>
              <p:spPr>
                <a:xfrm>
                  <a:off x="0" y="954804"/>
                  <a:ext cx="462534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1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54804"/>
                  <a:ext cx="462534" cy="216917"/>
                </a:xfrm>
                <a:prstGeom prst="rect">
                  <a:avLst/>
                </a:prstGeom>
                <a:blipFill>
                  <a:blip r:embed="rId9"/>
                  <a:stretch>
                    <a:fillRect l="-21053" r="-500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2" name="Equation"/>
                <p:cNvSpPr txBox="1"/>
                <p:nvPr/>
              </p:nvSpPr>
              <p:spPr>
                <a:xfrm>
                  <a:off x="789221" y="967504"/>
                  <a:ext cx="448311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221" y="967504"/>
                  <a:ext cx="448311" cy="218695"/>
                </a:xfrm>
                <a:prstGeom prst="rect">
                  <a:avLst/>
                </a:prstGeom>
                <a:blipFill>
                  <a:blip r:embed="rId10"/>
                  <a:stretch>
                    <a:fillRect l="-24324" r="-54054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Equation"/>
                <p:cNvSpPr txBox="1"/>
                <p:nvPr/>
              </p:nvSpPr>
              <p:spPr>
                <a:xfrm>
                  <a:off x="1424316" y="954804"/>
                  <a:ext cx="497707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316" y="954804"/>
                  <a:ext cx="497707" cy="218695"/>
                </a:xfrm>
                <a:prstGeom prst="rect">
                  <a:avLst/>
                </a:prstGeom>
                <a:blipFill>
                  <a:blip r:embed="rId11"/>
                  <a:stretch>
                    <a:fillRect l="-25000" r="-425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9" name="Group"/>
          <p:cNvGrpSpPr/>
          <p:nvPr/>
        </p:nvGrpSpPr>
        <p:grpSpPr>
          <a:xfrm>
            <a:off x="5518067" y="3099481"/>
            <a:ext cx="1861044" cy="1173500"/>
            <a:chOff x="0" y="0"/>
            <a:chExt cx="1861043" cy="117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Equation"/>
                <p:cNvSpPr txBox="1"/>
                <p:nvPr/>
              </p:nvSpPr>
              <p:spPr>
                <a:xfrm>
                  <a:off x="75169" y="0"/>
                  <a:ext cx="1581371" cy="65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den>
                        </m:f>
                        <m:f>
                          <m:f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num>
                          <m:den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den>
                        </m:f>
                      </m:oMath>
                    </m:oMathPara>
                  </a14:m>
                  <a:endParaRPr sz="2400" dirty="0"/>
                </a:p>
              </p:txBody>
            </p:sp>
          </mc:Choice>
          <mc:Fallback xmlns="">
            <p:sp>
              <p:nvSpPr>
                <p:cNvPr id="44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9" y="0"/>
                  <a:ext cx="1581371" cy="651663"/>
                </a:xfrm>
                <a:prstGeom prst="rect">
                  <a:avLst/>
                </a:prstGeom>
                <a:blipFill>
                  <a:blip r:embed="rId12"/>
                  <a:stretch>
                    <a:fillRect l="-3175" r="-794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Equation"/>
                <p:cNvSpPr txBox="1"/>
                <p:nvPr/>
              </p:nvSpPr>
              <p:spPr>
                <a:xfrm>
                  <a:off x="0" y="954804"/>
                  <a:ext cx="567405" cy="216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54804"/>
                  <a:ext cx="567405" cy="216917"/>
                </a:xfrm>
                <a:prstGeom prst="rect">
                  <a:avLst/>
                </a:prstGeom>
                <a:blipFill>
                  <a:blip r:embed="rId13"/>
                  <a:stretch>
                    <a:fillRect l="-17391" r="-36957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Equation"/>
                <p:cNvSpPr txBox="1"/>
                <p:nvPr/>
              </p:nvSpPr>
              <p:spPr>
                <a:xfrm>
                  <a:off x="724017" y="954804"/>
                  <a:ext cx="553182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017" y="954804"/>
                  <a:ext cx="553182" cy="218695"/>
                </a:xfrm>
                <a:prstGeom prst="rect">
                  <a:avLst/>
                </a:prstGeom>
                <a:blipFill>
                  <a:blip r:embed="rId14"/>
                  <a:stretch>
                    <a:fillRect l="-23256" r="-4186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Equation"/>
                <p:cNvSpPr txBox="1"/>
                <p:nvPr/>
              </p:nvSpPr>
              <p:spPr>
                <a:xfrm>
                  <a:off x="1363337" y="953915"/>
                  <a:ext cx="497707" cy="2186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2000"/>
                </a:p>
              </p:txBody>
            </p:sp>
          </mc:Choice>
          <mc:Fallback xmlns="">
            <p:sp>
              <p:nvSpPr>
                <p:cNvPr id="44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337" y="953915"/>
                  <a:ext cx="497707" cy="218695"/>
                </a:xfrm>
                <a:prstGeom prst="rect">
                  <a:avLst/>
                </a:prstGeom>
                <a:blipFill>
                  <a:blip r:embed="rId15"/>
                  <a:stretch>
                    <a:fillRect l="-22500" r="-42500" b="-8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5665757" y="2571316"/>
            <a:ext cx="14645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y:n,</a:t>
            </a:r>
            <a:r>
              <a:rPr kumimoji="0" lang="en-US" altLang="zh-CN" sz="1800" b="0" i="0" u="none" strike="noStrike" cap="none" spc="0" normalizeH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u: m, x:k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1375" y="3944039"/>
            <a:ext cx="2497382" cy="6059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756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build="p" bldLvl="5" animBg="1" advAuto="0"/>
      <p:bldP spid="439" grpId="0" animBg="1" advAuto="0"/>
      <p:bldP spid="444" grpId="0" animBg="1" advAuto="0"/>
      <p:bldP spid="449" grpId="0" animBg="1" advAuto="0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uto…"/>
          <p:cNvSpPr txBox="1">
            <a:spLocks noGrp="1"/>
          </p:cNvSpPr>
          <p:nvPr>
            <p:ph type="title"/>
          </p:nvPr>
        </p:nvSpPr>
        <p:spPr>
          <a:xfrm>
            <a:off x="685800" y="1610001"/>
            <a:ext cx="7772400" cy="1717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自动微分法</a:t>
            </a:r>
            <a:endParaRPr dirty="0"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/>
          <a:srcRect l="19987" r="42415"/>
          <a:stretch>
            <a:fillRect/>
          </a:stretch>
        </p:blipFill>
        <p:spPr>
          <a:xfrm>
            <a:off x="5283476" y="850900"/>
            <a:ext cx="2444153" cy="3441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9317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uto Differentiation (A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自动微分</a:t>
            </a:r>
            <a:r>
              <a:rPr lang="zh-CN" altLang="en-US" dirty="0"/>
              <a:t>（</a:t>
            </a:r>
            <a:r>
              <a:rPr dirty="0"/>
              <a:t>AD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77" name="AD evaluates gradients of a function specified by a program at given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自动微分</a:t>
            </a:r>
            <a:r>
              <a:rPr lang="zh-CN" altLang="en-US" dirty="0"/>
              <a:t>（</a:t>
            </a:r>
            <a:r>
              <a:rPr dirty="0"/>
              <a:t>AD</a:t>
            </a:r>
            <a:r>
              <a:rPr lang="zh-CN" altLang="en-US" dirty="0"/>
              <a:t>）</a:t>
            </a:r>
            <a:r>
              <a:rPr lang="ja-JP" altLang="en-US"/>
              <a:t>将符号微分法应用于最基本的算子，然后代入数值</a:t>
            </a:r>
            <a:r>
              <a:rPr lang="zh-CN" altLang="en-US" dirty="0"/>
              <a:t>，</a:t>
            </a:r>
            <a:r>
              <a:rPr lang="ja-JP" altLang="en-US"/>
              <a:t>应用于整个函数</a:t>
            </a:r>
            <a:endParaRPr dirty="0"/>
          </a:p>
          <a:p>
            <a:r>
              <a:rPr lang="ja-JP" altLang="en-US"/>
              <a:t>其它常见微分法</a:t>
            </a:r>
            <a:endParaRPr dirty="0"/>
          </a:p>
          <a:p>
            <a:pPr lvl="1"/>
            <a:r>
              <a:rPr lang="ja-JP" altLang="en-US"/>
              <a:t>符号微分法</a:t>
            </a:r>
            <a:endParaRPr dirty="0"/>
          </a:p>
          <a:p>
            <a:pPr lvl="1"/>
            <a:endParaRPr lang="en-US" dirty="0"/>
          </a:p>
          <a:p>
            <a:pPr lvl="1"/>
            <a:endParaRPr dirty="0"/>
          </a:p>
          <a:p>
            <a:pPr lvl="1"/>
            <a:r>
              <a:rPr lang="ja-JP" altLang="en-US"/>
              <a:t>数值微分法</a:t>
            </a:r>
            <a:endParaRPr lang="ja-JP" altLang="en-US" dirty="0"/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rcRect r="59832" b="78887"/>
          <a:stretch>
            <a:fillRect/>
          </a:stretch>
        </p:blipFill>
        <p:spPr>
          <a:xfrm>
            <a:off x="1700236" y="2746144"/>
            <a:ext cx="2444374" cy="78566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Equation"/>
              <p:cNvSpPr txBox="1"/>
              <p:nvPr/>
            </p:nvSpPr>
            <p:spPr>
              <a:xfrm>
                <a:off x="1646363" y="4179670"/>
                <a:ext cx="2552101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63" y="4179670"/>
                <a:ext cx="2552101" cy="491491"/>
              </a:xfrm>
              <a:prstGeom prst="rect">
                <a:avLst/>
              </a:prstGeom>
              <a:blipFill>
                <a:blip r:embed="rId3"/>
                <a:stretch>
                  <a:fillRect l="-3465" t="-5000" r="-14851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50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omputation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计算图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Equation"/>
              <p:cNvSpPr txBox="1"/>
              <p:nvPr/>
            </p:nvSpPr>
            <p:spPr>
              <a:xfrm>
                <a:off x="6621788" y="596299"/>
                <a:ext cx="1767262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4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8" y="596299"/>
                <a:ext cx="1767262" cy="371466"/>
              </a:xfrm>
              <a:prstGeom prst="rect">
                <a:avLst/>
              </a:prstGeom>
              <a:blipFill>
                <a:blip r:embed="rId2"/>
                <a:stretch>
                  <a:fillRect l="-2837" r="-7092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Circle"/>
          <p:cNvSpPr/>
          <p:nvPr/>
        </p:nvSpPr>
        <p:spPr>
          <a:xfrm>
            <a:off x="5805630" y="3344024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6798916" y="3344024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6305960" y="2661147"/>
            <a:ext cx="251139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6" name="Circle"/>
          <p:cNvSpPr/>
          <p:nvPr/>
        </p:nvSpPr>
        <p:spPr>
          <a:xfrm>
            <a:off x="7257844" y="266114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Circle"/>
          <p:cNvSpPr/>
          <p:nvPr/>
        </p:nvSpPr>
        <p:spPr>
          <a:xfrm>
            <a:off x="6798916" y="203058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488" name="Connection Line"/>
          <p:cNvCxnSpPr>
            <a:stCxn id="483" idx="0"/>
            <a:endCxn id="485" idx="0"/>
          </p:cNvCxnSpPr>
          <p:nvPr/>
        </p:nvCxnSpPr>
        <p:spPr>
          <a:xfrm flipV="1">
            <a:off x="5931199" y="2786716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89" name="Connection Line"/>
          <p:cNvCxnSpPr>
            <a:stCxn id="484" idx="0"/>
            <a:endCxn id="485" idx="0"/>
          </p:cNvCxnSpPr>
          <p:nvPr/>
        </p:nvCxnSpPr>
        <p:spPr>
          <a:xfrm flipH="1" flipV="1">
            <a:off x="6431529" y="2786716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0" name="Connection Line"/>
          <p:cNvCxnSpPr>
            <a:stCxn id="485" idx="0"/>
            <a:endCxn id="487" idx="0"/>
          </p:cNvCxnSpPr>
          <p:nvPr/>
        </p:nvCxnSpPr>
        <p:spPr>
          <a:xfrm flipV="1">
            <a:off x="6431529" y="2156157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1" name="Connection Line"/>
          <p:cNvCxnSpPr>
            <a:stCxn id="487" idx="0"/>
            <a:endCxn id="486" idx="0"/>
          </p:cNvCxnSpPr>
          <p:nvPr/>
        </p:nvCxnSpPr>
        <p:spPr>
          <a:xfrm>
            <a:off x="6924486" y="2156157"/>
            <a:ext cx="458928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Equation"/>
              <p:cNvSpPr txBox="1"/>
              <p:nvPr/>
            </p:nvSpPr>
            <p:spPr>
              <a:xfrm>
                <a:off x="5218262" y="2680760"/>
                <a:ext cx="943053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62" y="2680760"/>
                <a:ext cx="943053" cy="211913"/>
              </a:xfrm>
              <a:prstGeom prst="rect">
                <a:avLst/>
              </a:prstGeom>
              <a:blipFill>
                <a:blip r:embed="rId3"/>
                <a:stretch>
                  <a:fillRect l="-5333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Equation"/>
              <p:cNvSpPr txBox="1"/>
              <p:nvPr/>
            </p:nvSpPr>
            <p:spPr>
              <a:xfrm>
                <a:off x="6870422" y="3772083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422" y="3772083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Equation"/>
              <p:cNvSpPr txBox="1"/>
              <p:nvPr/>
            </p:nvSpPr>
            <p:spPr>
              <a:xfrm>
                <a:off x="5852904" y="3770483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04" y="3770483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0769" r="-53846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Equation"/>
              <p:cNvSpPr txBox="1"/>
              <p:nvPr/>
            </p:nvSpPr>
            <p:spPr>
              <a:xfrm>
                <a:off x="7331864" y="3010727"/>
                <a:ext cx="103100" cy="1481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864" y="3010727"/>
                <a:ext cx="103100" cy="148133"/>
              </a:xfrm>
              <a:prstGeom prst="rect">
                <a:avLst/>
              </a:prstGeom>
              <a:blipFill>
                <a:blip r:embed="rId6"/>
                <a:stretch>
                  <a:fillRect l="-66667" r="-100000" b="-1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Equation"/>
              <p:cNvSpPr txBox="1"/>
              <p:nvPr/>
            </p:nvSpPr>
            <p:spPr>
              <a:xfrm>
                <a:off x="5765657" y="2054430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657" y="2054430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571" r="-18571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Circle"/>
          <p:cNvSpPr/>
          <p:nvPr/>
        </p:nvSpPr>
        <p:spPr>
          <a:xfrm>
            <a:off x="6798916" y="1396661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498" name="Connection Line"/>
          <p:cNvCxnSpPr>
            <a:stCxn id="487" idx="0"/>
            <a:endCxn id="497" idx="0"/>
          </p:cNvCxnSpPr>
          <p:nvPr/>
        </p:nvCxnSpPr>
        <p:spPr>
          <a:xfrm flipV="1">
            <a:off x="6924486" y="1522230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Equation"/>
              <p:cNvSpPr txBox="1"/>
              <p:nvPr/>
            </p:nvSpPr>
            <p:spPr>
              <a:xfrm>
                <a:off x="6137441" y="1415707"/>
                <a:ext cx="588177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41" y="1415707"/>
                <a:ext cx="588177" cy="213047"/>
              </a:xfrm>
              <a:prstGeom prst="rect">
                <a:avLst/>
              </a:prstGeom>
              <a:blipFill>
                <a:blip r:embed="rId8"/>
                <a:stretch>
                  <a:fillRect l="-6250" r="-16667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0" name="Assume"/>
          <p:cNvSpPr txBox="1"/>
          <p:nvPr/>
        </p:nvSpPr>
        <p:spPr>
          <a:xfrm>
            <a:off x="5723645" y="531572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  <p:sp>
        <p:nvSpPr>
          <p:cNvPr id="501" name="Decompose into primitive operation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877670" cy="355392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分解成最基本的</a:t>
            </a:r>
            <a:r>
              <a:rPr lang="zh-CN" altLang="en-US" dirty="0"/>
              <a:t>算子（函数）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构造有向无环图来表示运算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显性构造      </a:t>
            </a:r>
            <a:endParaRPr lang="en-US" altLang="ja-JP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Theano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隐性构造</a:t>
            </a:r>
          </a:p>
          <a:p>
            <a:r>
              <a:rPr lang="ja-JP" altLang="en-US" dirty="0"/>
              <a:t>    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22198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Equation"/>
              <p:cNvSpPr txBox="1"/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0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1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24" name="Connection Line"/>
          <p:cNvCxnSpPr>
            <a:stCxn id="519" idx="0"/>
            <a:endCxn id="521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5" name="Connection Line"/>
          <p:cNvCxnSpPr>
            <a:stCxn id="520" idx="0"/>
            <a:endCxn id="521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6" name="Connection Line"/>
          <p:cNvCxnSpPr>
            <a:stCxn id="521" idx="0"/>
            <a:endCxn id="523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7" name="Connection Line"/>
          <p:cNvCxnSpPr>
            <a:stCxn id="523" idx="0"/>
            <a:endCxn id="522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3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34" name="Connection Line"/>
          <p:cNvCxnSpPr>
            <a:stCxn id="523" idx="0"/>
            <a:endCxn id="533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6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1" name="Connection Line"/>
          <p:cNvCxnSpPr>
            <a:stCxn id="536" idx="0"/>
            <a:endCxn id="538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2" name="Connection Line"/>
          <p:cNvCxnSpPr>
            <a:stCxn id="537" idx="0"/>
            <a:endCxn id="538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3" name="Connection Line"/>
          <p:cNvCxnSpPr>
            <a:stCxn id="538" idx="0"/>
            <a:endCxn id="540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4" name="Connection Line"/>
          <p:cNvCxnSpPr>
            <a:stCxn id="540" idx="0"/>
            <a:endCxn id="539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5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6" name="Connection Line"/>
          <p:cNvCxnSpPr>
            <a:stCxn id="540" idx="0"/>
            <a:endCxn id="545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9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8" name="Assume"/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045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Equation"/>
              <p:cNvSpPr txBox="1"/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18" y="902588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0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1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24" name="Connection Line"/>
          <p:cNvCxnSpPr>
            <a:stCxn id="519" idx="0"/>
            <a:endCxn id="521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5" name="Connection Line"/>
          <p:cNvCxnSpPr>
            <a:stCxn id="520" idx="0"/>
            <a:endCxn id="521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6" name="Connection Line"/>
          <p:cNvCxnSpPr>
            <a:stCxn id="521" idx="0"/>
            <a:endCxn id="523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7" name="Connection Line"/>
          <p:cNvCxnSpPr>
            <a:stCxn id="523" idx="0"/>
            <a:endCxn id="522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3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34" name="Connection Line"/>
          <p:cNvCxnSpPr>
            <a:stCxn id="523" idx="0"/>
            <a:endCxn id="533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6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1" name="Connection Line"/>
          <p:cNvCxnSpPr>
            <a:stCxn id="536" idx="0"/>
            <a:endCxn id="538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2" name="Connection Line"/>
          <p:cNvCxnSpPr>
            <a:stCxn id="537" idx="0"/>
            <a:endCxn id="538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3" name="Connection Line"/>
          <p:cNvCxnSpPr>
            <a:stCxn id="538" idx="0"/>
            <a:endCxn id="540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544" name="Connection Line"/>
          <p:cNvCxnSpPr>
            <a:stCxn id="540" idx="0"/>
            <a:endCxn id="539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5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6" name="Connection Line"/>
          <p:cNvCxnSpPr>
            <a:stCxn id="540" idx="0"/>
            <a:endCxn id="545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sp>
        <p:nvSpPr>
          <p:cNvPr id="548" name="Assume"/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  <p:sp>
        <p:nvSpPr>
          <p:cNvPr id="36" name="Read pre-computed…">
            <a:extLst>
              <a:ext uri="{FF2B5EF4-FFF2-40B4-BE49-F238E27FC236}">
                <a16:creationId xmlns:a16="http://schemas.microsoft.com/office/drawing/2014/main" id="{93B27592-74AB-AC4E-9CA5-E3D303BE870A}"/>
              </a:ext>
            </a:extLst>
          </p:cNvPr>
          <p:cNvSpPr txBox="1"/>
          <p:nvPr/>
        </p:nvSpPr>
        <p:spPr>
          <a:xfrm>
            <a:off x="2755009" y="2082956"/>
            <a:ext cx="152862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 lang="ja-JP" altLang="en-US"/>
              <a:t>读取上一步结果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E34E9952-A9CA-A643-8F0C-82F14A2A7EE9}"/>
                  </a:ext>
                </a:extLst>
              </p:cNvPr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" name="Equation">
                <a:extLst>
                  <a:ext uri="{FF2B5EF4-FFF2-40B4-BE49-F238E27FC236}">
                    <a16:creationId xmlns:a16="http://schemas.microsoft.com/office/drawing/2014/main" id="{E34E9952-A9CA-A643-8F0C-82F14A2A7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0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11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972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</a:p>
        </p:txBody>
      </p:sp>
      <p:sp>
        <p:nvSpPr>
          <p:cNvPr id="4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中文教材：</a:t>
            </a:r>
            <a:r>
              <a:rPr lang="en-US" sz="2200" dirty="0"/>
              <a:t>zh.d2l.ai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英文教材：</a:t>
            </a:r>
            <a:r>
              <a:rPr lang="en-US" sz="2200" dirty="0"/>
              <a:t>www.d2l.ai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中文教学视频：</a:t>
            </a:r>
            <a:r>
              <a:rPr lang="en-US" altLang="zh-CN" sz="2200" dirty="0"/>
              <a:t>https://courses.d2l.ai/zh-v2/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29726" r="14638" b="24085"/>
          <a:stretch/>
        </p:blipFill>
        <p:spPr bwMode="auto">
          <a:xfrm>
            <a:off x="336789" y="2555659"/>
            <a:ext cx="45481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8A391-5868-EA41-9FCE-82E1C6B0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07" y="2555659"/>
            <a:ext cx="38395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331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Equation"/>
              <p:cNvSpPr txBox="1"/>
              <p:nvPr/>
            </p:nvSpPr>
            <p:spPr>
              <a:xfrm>
                <a:off x="1329299" y="884461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5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99" y="884461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3571" r="-7143" b="-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97" name="Connection Line"/>
          <p:cNvCxnSpPr>
            <a:stCxn id="592" idx="0"/>
            <a:endCxn id="594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98" name="Connection Line"/>
          <p:cNvCxnSpPr>
            <a:stCxn id="593" idx="0"/>
            <a:endCxn id="594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99" name="Connection Line"/>
          <p:cNvCxnSpPr>
            <a:stCxn id="594" idx="0"/>
            <a:endCxn id="596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00" name="Connection Line"/>
          <p:cNvCxnSpPr>
            <a:stCxn id="596" idx="0"/>
            <a:endCxn id="595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2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4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5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6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07" name="Connection Line"/>
          <p:cNvCxnSpPr>
            <a:stCxn id="596" idx="0"/>
            <a:endCxn id="606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8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0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1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3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14" name="Connection Line"/>
          <p:cNvCxnSpPr>
            <a:stCxn id="609" idx="0"/>
            <a:endCxn id="611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15" name="Connection Line"/>
          <p:cNvCxnSpPr>
            <a:stCxn id="610" idx="0"/>
            <a:endCxn id="611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16" name="Connection Line"/>
          <p:cNvCxnSpPr>
            <a:stCxn id="611" idx="0"/>
            <a:endCxn id="613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17" name="Connection Line"/>
          <p:cNvCxnSpPr>
            <a:stCxn id="613" idx="0"/>
            <a:endCxn id="612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Equation"/>
              <p:cNvSpPr txBox="1"/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blipFill>
                <a:blip r:embed="rId9"/>
                <a:stretch>
                  <a:fillRect l="-2941" t="-2500" r="-220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20" name="Connection Line"/>
          <p:cNvCxnSpPr>
            <a:stCxn id="613" idx="0"/>
            <a:endCxn id="619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2" name="Equation"/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1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4" name="Connection Line"/>
          <p:cNvCxnSpPr>
            <a:stCxn id="596" idx="0"/>
            <a:endCxn id="613" idx="0"/>
          </p:cNvCxnSpPr>
          <p:nvPr/>
        </p:nvCxnSpPr>
        <p:spPr>
          <a:xfrm flipV="1">
            <a:off x="2388128" y="2673603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sp>
        <p:nvSpPr>
          <p:cNvPr id="39" name="Assume">
            <a:extLst>
              <a:ext uri="{FF2B5EF4-FFF2-40B4-BE49-F238E27FC236}">
                <a16:creationId xmlns:a16="http://schemas.microsoft.com/office/drawing/2014/main" id="{CD01E57E-EA3C-2D4C-BE4B-67CE21AB334D}"/>
              </a:ext>
            </a:extLst>
          </p:cNvPr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quation"/>
              <p:cNvSpPr txBox="1"/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09" y="1274054"/>
                <a:ext cx="325883" cy="488748"/>
              </a:xfrm>
              <a:prstGeom prst="rect">
                <a:avLst/>
              </a:prstGeom>
              <a:blipFill rotWithShape="1">
                <a:blip r:embed="rId12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36301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everse Accu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反向传播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9" name="Equation"/>
              <p:cNvSpPr txBox="1"/>
              <p:nvPr/>
            </p:nvSpPr>
            <p:spPr>
              <a:xfrm>
                <a:off x="1394842" y="883043"/>
                <a:ext cx="1767263" cy="37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6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42" y="883043"/>
                <a:ext cx="1767263" cy="371466"/>
              </a:xfrm>
              <a:prstGeom prst="rect">
                <a:avLst/>
              </a:prstGeom>
              <a:blipFill>
                <a:blip r:embed="rId2"/>
                <a:stretch>
                  <a:fillRect l="-2857" r="-7143" b="-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0" name="Circle"/>
          <p:cNvSpPr/>
          <p:nvPr/>
        </p:nvSpPr>
        <p:spPr>
          <a:xfrm>
            <a:off x="1269273" y="3899658"/>
            <a:ext cx="251139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2262558" y="3899658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1769602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3" name="Circle"/>
          <p:cNvSpPr/>
          <p:nvPr/>
        </p:nvSpPr>
        <p:spPr>
          <a:xfrm>
            <a:off x="2721486" y="3216781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4" name="Circle"/>
          <p:cNvSpPr/>
          <p:nvPr/>
        </p:nvSpPr>
        <p:spPr>
          <a:xfrm>
            <a:off x="2262558" y="2586223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35" name="Connection Line"/>
          <p:cNvCxnSpPr>
            <a:stCxn id="630" idx="0"/>
            <a:endCxn id="632" idx="0"/>
          </p:cNvCxnSpPr>
          <p:nvPr/>
        </p:nvCxnSpPr>
        <p:spPr>
          <a:xfrm flipV="1">
            <a:off x="1394842" y="3342351"/>
            <a:ext cx="500331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6" name="Connection Line"/>
          <p:cNvCxnSpPr>
            <a:stCxn id="631" idx="0"/>
            <a:endCxn id="632" idx="0"/>
          </p:cNvCxnSpPr>
          <p:nvPr/>
        </p:nvCxnSpPr>
        <p:spPr>
          <a:xfrm flipH="1" flipV="1">
            <a:off x="1895172" y="3342351"/>
            <a:ext cx="492957" cy="68287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7" name="Connection Line"/>
          <p:cNvCxnSpPr>
            <a:stCxn id="632" idx="0"/>
            <a:endCxn id="634" idx="0"/>
          </p:cNvCxnSpPr>
          <p:nvPr/>
        </p:nvCxnSpPr>
        <p:spPr>
          <a:xfrm flipV="1">
            <a:off x="1895172" y="2711792"/>
            <a:ext cx="492957" cy="63056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38" name="Connection Line"/>
          <p:cNvCxnSpPr>
            <a:stCxn id="634" idx="0"/>
            <a:endCxn id="633" idx="0"/>
          </p:cNvCxnSpPr>
          <p:nvPr/>
        </p:nvCxnSpPr>
        <p:spPr>
          <a:xfrm>
            <a:off x="2388128" y="2711792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9" name="Equation"/>
              <p:cNvSpPr txBox="1"/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5" y="3236395"/>
                <a:ext cx="943052" cy="211913"/>
              </a:xfrm>
              <a:prstGeom prst="rect">
                <a:avLst/>
              </a:prstGeom>
              <a:blipFill>
                <a:blip r:embed="rId3"/>
                <a:stretch>
                  <a:fillRect l="-6667" r="-16000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0" name="Equation"/>
              <p:cNvSpPr txBox="1"/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4" y="4327718"/>
                <a:ext cx="108129" cy="105614"/>
              </a:xfrm>
              <a:prstGeom prst="rect">
                <a:avLst/>
              </a:prstGeom>
              <a:blipFill>
                <a:blip r:embed="rId4"/>
                <a:stretch>
                  <a:fillRect l="-44444" r="-66667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1" name="Equation"/>
              <p:cNvSpPr txBox="1"/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47" y="4326118"/>
                <a:ext cx="156592" cy="108815"/>
              </a:xfrm>
              <a:prstGeom prst="rect">
                <a:avLst/>
              </a:prstGeom>
              <a:blipFill>
                <a:blip r:embed="rId5"/>
                <a:stretch>
                  <a:fillRect l="-38462" r="-46154" b="-1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2" name="Equation"/>
              <p:cNvSpPr txBox="1"/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06" y="3566361"/>
                <a:ext cx="103100" cy="148134"/>
              </a:xfrm>
              <a:prstGeom prst="rect">
                <a:avLst/>
              </a:prstGeom>
              <a:blipFill>
                <a:blip r:embed="rId6"/>
                <a:stretch>
                  <a:fillRect l="-66667" r="-100000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3" name="Equation"/>
              <p:cNvSpPr txBox="1"/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00" y="2610065"/>
                <a:ext cx="871221" cy="203455"/>
              </a:xfrm>
              <a:prstGeom prst="rect">
                <a:avLst/>
              </a:prstGeom>
              <a:blipFill>
                <a:blip r:embed="rId7"/>
                <a:stretch>
                  <a:fillRect l="-8696" r="-20290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4" name="Circle"/>
          <p:cNvSpPr/>
          <p:nvPr/>
        </p:nvSpPr>
        <p:spPr>
          <a:xfrm>
            <a:off x="2262558" y="1952295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45" name="Connection Line"/>
          <p:cNvCxnSpPr>
            <a:stCxn id="634" idx="0"/>
            <a:endCxn id="644" idx="0"/>
          </p:cNvCxnSpPr>
          <p:nvPr/>
        </p:nvCxnSpPr>
        <p:spPr>
          <a:xfrm flipV="1">
            <a:off x="2388128" y="2077865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6" name="Equation"/>
              <p:cNvSpPr txBox="1"/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84" y="1971342"/>
                <a:ext cx="588176" cy="213047"/>
              </a:xfrm>
              <a:prstGeom prst="rect">
                <a:avLst/>
              </a:prstGeom>
              <a:blipFill>
                <a:blip r:embed="rId8"/>
                <a:stretch>
                  <a:fillRect l="-8511" r="-19149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7" name="Circle"/>
          <p:cNvSpPr/>
          <p:nvPr/>
        </p:nvSpPr>
        <p:spPr>
          <a:xfrm>
            <a:off x="4102166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8" name="Circle"/>
          <p:cNvSpPr/>
          <p:nvPr/>
        </p:nvSpPr>
        <p:spPr>
          <a:xfrm>
            <a:off x="5095452" y="3861469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ircle"/>
          <p:cNvSpPr/>
          <p:nvPr/>
        </p:nvSpPr>
        <p:spPr>
          <a:xfrm>
            <a:off x="4602496" y="3178592"/>
            <a:ext cx="251139" cy="251140"/>
          </a:xfrm>
          <a:prstGeom prst="ellipse">
            <a:avLst/>
          </a:prstGeom>
          <a:solidFill>
            <a:schemeClr val="accent2">
              <a:lumOff val="10931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0" name="Circle"/>
          <p:cNvSpPr/>
          <p:nvPr/>
        </p:nvSpPr>
        <p:spPr>
          <a:xfrm>
            <a:off x="5554380" y="3178592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1" name="Circle"/>
          <p:cNvSpPr/>
          <p:nvPr/>
        </p:nvSpPr>
        <p:spPr>
          <a:xfrm>
            <a:off x="5095452" y="2548034"/>
            <a:ext cx="251140" cy="25114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2" name="Connection Line"/>
          <p:cNvCxnSpPr>
            <a:stCxn id="647" idx="0"/>
            <a:endCxn id="649" idx="0"/>
          </p:cNvCxnSpPr>
          <p:nvPr/>
        </p:nvCxnSpPr>
        <p:spPr>
          <a:xfrm flipV="1">
            <a:off x="4227736" y="3304162"/>
            <a:ext cx="500330" cy="68287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53" name="Connection Line"/>
          <p:cNvCxnSpPr>
            <a:stCxn id="648" idx="0"/>
            <a:endCxn id="649" idx="0"/>
          </p:cNvCxnSpPr>
          <p:nvPr/>
        </p:nvCxnSpPr>
        <p:spPr>
          <a:xfrm flipH="1" flipV="1">
            <a:off x="4728065" y="3304162"/>
            <a:ext cx="492958" cy="682878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p:cxnSp>
        <p:nvCxnSpPr>
          <p:cNvPr id="654" name="Connection Line"/>
          <p:cNvCxnSpPr>
            <a:stCxn id="649" idx="0"/>
            <a:endCxn id="651" idx="0"/>
          </p:cNvCxnSpPr>
          <p:nvPr/>
        </p:nvCxnSpPr>
        <p:spPr>
          <a:xfrm flipV="1">
            <a:off x="4728065" y="2673603"/>
            <a:ext cx="492958" cy="630560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p:cxnSp>
        <p:nvCxnSpPr>
          <p:cNvPr id="655" name="Connection Line"/>
          <p:cNvCxnSpPr>
            <a:stCxn id="651" idx="0"/>
            <a:endCxn id="650" idx="0"/>
          </p:cNvCxnSpPr>
          <p:nvPr/>
        </p:nvCxnSpPr>
        <p:spPr>
          <a:xfrm>
            <a:off x="5221022" y="2673603"/>
            <a:ext cx="458929" cy="630560"/>
          </a:xfrm>
          <a:prstGeom prst="straightConnector1">
            <a:avLst/>
          </a:prstGeom>
          <a:ln w="25400">
            <a:solidFill>
              <a:schemeClr val="accent1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6" name="Equation"/>
              <p:cNvSpPr txBox="1"/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03" y="3084576"/>
                <a:ext cx="1715162" cy="491491"/>
              </a:xfrm>
              <a:prstGeom prst="rect">
                <a:avLst/>
              </a:prstGeom>
              <a:blipFill>
                <a:blip r:embed="rId9"/>
                <a:stretch>
                  <a:fillRect l="-2941" t="-2500" r="-220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7" name="Circle"/>
          <p:cNvSpPr/>
          <p:nvPr/>
        </p:nvSpPr>
        <p:spPr>
          <a:xfrm>
            <a:off x="5095452" y="1914107"/>
            <a:ext cx="251140" cy="25113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8" name="Connection Line"/>
          <p:cNvCxnSpPr>
            <a:stCxn id="651" idx="0"/>
            <a:endCxn id="657" idx="0"/>
          </p:cNvCxnSpPr>
          <p:nvPr/>
        </p:nvCxnSpPr>
        <p:spPr>
          <a:xfrm flipV="1">
            <a:off x="5221022" y="2039676"/>
            <a:ext cx="1" cy="633928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9" name="Equation"/>
              <p:cNvSpPr txBox="1"/>
              <p:nvPr/>
            </p:nvSpPr>
            <p:spPr>
              <a:xfrm>
                <a:off x="4067428" y="4296102"/>
                <a:ext cx="325883" cy="4887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28" y="4296102"/>
                <a:ext cx="325883" cy="488748"/>
              </a:xfrm>
              <a:prstGeom prst="rect">
                <a:avLst/>
              </a:prstGeom>
              <a:blipFill>
                <a:blip r:embed="rId10"/>
                <a:stretch>
                  <a:fillRect l="-18519" t="-2500" r="-11111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0" name="Equation"/>
              <p:cNvSpPr txBox="1"/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59" y="2429573"/>
                <a:ext cx="787096" cy="488062"/>
              </a:xfrm>
              <a:prstGeom prst="rect">
                <a:avLst/>
              </a:prstGeom>
              <a:blipFill>
                <a:blip r:embed="rId11"/>
                <a:stretch>
                  <a:fillRect l="-9524" r="-12698" b="-2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1" name="Equation"/>
              <p:cNvSpPr txBox="1"/>
              <p:nvPr/>
            </p:nvSpPr>
            <p:spPr>
              <a:xfrm>
                <a:off x="4508077" y="4294502"/>
                <a:ext cx="1645191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077" y="4294502"/>
                <a:ext cx="1645191" cy="488062"/>
              </a:xfrm>
              <a:prstGeom prst="rect">
                <a:avLst/>
              </a:prstGeom>
              <a:blipFill>
                <a:blip r:embed="rId12"/>
                <a:stretch>
                  <a:fillRect l="-3053" t="-2500" r="-4580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3" name="Connection Line"/>
          <p:cNvCxnSpPr>
            <a:stCxn id="630" idx="0"/>
            <a:endCxn id="647" idx="0"/>
          </p:cNvCxnSpPr>
          <p:nvPr/>
        </p:nvCxnSpPr>
        <p:spPr>
          <a:xfrm flipV="1">
            <a:off x="1394842" y="3987039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cxnSp>
        <p:nvCxnSpPr>
          <p:cNvPr id="664" name="Connection Line"/>
          <p:cNvCxnSpPr>
            <a:stCxn id="634" idx="0"/>
            <a:endCxn id="651" idx="0"/>
          </p:cNvCxnSpPr>
          <p:nvPr/>
        </p:nvCxnSpPr>
        <p:spPr>
          <a:xfrm flipV="1">
            <a:off x="2388128" y="2673603"/>
            <a:ext cx="2832895" cy="3819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miter lim="400000"/>
            <a:tailEnd type="arrow"/>
          </a:ln>
        </p:spPr>
      </p:cxnSp>
      <p:sp>
        <p:nvSpPr>
          <p:cNvPr id="665" name="Forward"/>
          <p:cNvSpPr txBox="1"/>
          <p:nvPr/>
        </p:nvSpPr>
        <p:spPr>
          <a:xfrm>
            <a:off x="1935933" y="1441769"/>
            <a:ext cx="5539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正向</a:t>
            </a:r>
          </a:p>
          <a:p>
            <a:endParaRPr dirty="0"/>
          </a:p>
        </p:txBody>
      </p:sp>
      <p:sp>
        <p:nvSpPr>
          <p:cNvPr id="666" name="Backward"/>
          <p:cNvSpPr txBox="1"/>
          <p:nvPr/>
        </p:nvSpPr>
        <p:spPr>
          <a:xfrm>
            <a:off x="4749759" y="144176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逆向</a:t>
            </a:r>
            <a:endParaRPr dirty="0"/>
          </a:p>
        </p:txBody>
      </p:sp>
      <p:sp>
        <p:nvSpPr>
          <p:cNvPr id="41" name="Assume">
            <a:extLst>
              <a:ext uri="{FF2B5EF4-FFF2-40B4-BE49-F238E27FC236}">
                <a16:creationId xmlns:a16="http://schemas.microsoft.com/office/drawing/2014/main" id="{6DBED575-DA6F-9843-A080-1E48EDA82AFF}"/>
              </a:ext>
            </a:extLst>
          </p:cNvPr>
          <p:cNvSpPr txBox="1"/>
          <p:nvPr/>
        </p:nvSpPr>
        <p:spPr>
          <a:xfrm>
            <a:off x="521416" y="812389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假设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04688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verse Accumulation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反向传播</a:t>
            </a:r>
            <a:r>
              <a:rPr lang="zh-CN" altLang="en-US" dirty="0"/>
              <a:t> </a:t>
            </a:r>
            <a:r>
              <a:rPr lang="ja-JP" altLang="en-US"/>
              <a:t>总结</a:t>
            </a:r>
            <a:endParaRPr dirty="0"/>
          </a:p>
        </p:txBody>
      </p:sp>
      <p:sp>
        <p:nvSpPr>
          <p:cNvPr id="669" name="Build a computation graph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8380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创建一个计算图</a:t>
            </a:r>
            <a:endParaRPr lang="en-US" altLang="ja-JP" dirty="0"/>
          </a:p>
          <a:p>
            <a:r>
              <a:rPr lang="ja-JP" altLang="en-US"/>
              <a:t>正向</a:t>
            </a:r>
            <a:r>
              <a:rPr lang="zh-CN" altLang="en-US" dirty="0"/>
              <a:t>：</a:t>
            </a:r>
            <a:r>
              <a:rPr lang="ja-JP" altLang="en-US"/>
              <a:t>计算有向无环图</a:t>
            </a:r>
            <a:r>
              <a:rPr lang="zh-CN" altLang="en-US" dirty="0"/>
              <a:t>，</a:t>
            </a:r>
            <a:r>
              <a:rPr lang="ja-JP" altLang="en-US"/>
              <a:t>储存中间值</a:t>
            </a:r>
            <a:endParaRPr dirty="0"/>
          </a:p>
          <a:p>
            <a:r>
              <a:rPr lang="ja-JP" altLang="en-US"/>
              <a:t>反向</a:t>
            </a:r>
            <a:r>
              <a:rPr lang="zh-CN" altLang="en-US" dirty="0"/>
              <a:t>：</a:t>
            </a:r>
            <a:r>
              <a:rPr lang="ja-JP" altLang="en-US"/>
              <a:t>逆向计算有向无环图</a:t>
            </a:r>
            <a:endParaRPr dirty="0"/>
          </a:p>
          <a:p>
            <a:pPr lvl="1"/>
            <a:r>
              <a:rPr lang="ja-JP" altLang="en-US"/>
              <a:t>减少不需要的图</a:t>
            </a:r>
            <a:r>
              <a:rPr dirty="0"/>
              <a:t>   </a:t>
            </a:r>
          </a:p>
        </p:txBody>
      </p:sp>
      <p:grpSp>
        <p:nvGrpSpPr>
          <p:cNvPr id="694" name="Group"/>
          <p:cNvGrpSpPr/>
          <p:nvPr/>
        </p:nvGrpSpPr>
        <p:grpSpPr>
          <a:xfrm>
            <a:off x="972257" y="3124122"/>
            <a:ext cx="3505214" cy="1568506"/>
            <a:chOff x="0" y="0"/>
            <a:chExt cx="3505213" cy="1568505"/>
          </a:xfrm>
        </p:grpSpPr>
        <p:sp>
          <p:nvSpPr>
            <p:cNvPr id="670" name="Oval"/>
            <p:cNvSpPr/>
            <p:nvPr/>
          </p:nvSpPr>
          <p:spPr>
            <a:xfrm>
              <a:off x="0" y="1392391"/>
              <a:ext cx="194058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1" name="Oval"/>
            <p:cNvSpPr/>
            <p:nvPr/>
          </p:nvSpPr>
          <p:spPr>
            <a:xfrm>
              <a:off x="767524" y="1392391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2" name="Oval"/>
            <p:cNvSpPr/>
            <p:nvPr/>
          </p:nvSpPr>
          <p:spPr>
            <a:xfrm>
              <a:off x="386610" y="91351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3" name="Oval"/>
            <p:cNvSpPr/>
            <p:nvPr/>
          </p:nvSpPr>
          <p:spPr>
            <a:xfrm>
              <a:off x="1122143" y="91351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4" name="Oval"/>
            <p:cNvSpPr/>
            <p:nvPr/>
          </p:nvSpPr>
          <p:spPr>
            <a:xfrm>
              <a:off x="767524" y="471329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75" name="Connection Line"/>
            <p:cNvCxnSpPr>
              <a:stCxn id="670" idx="0"/>
              <a:endCxn id="672" idx="0"/>
            </p:cNvCxnSpPr>
            <p:nvPr/>
          </p:nvCxnSpPr>
          <p:spPr>
            <a:xfrm flipV="1">
              <a:off x="97028" y="1001572"/>
              <a:ext cx="386612" cy="47887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6" name="Connection Line"/>
            <p:cNvCxnSpPr>
              <a:stCxn id="671" idx="0"/>
              <a:endCxn id="672" idx="0"/>
            </p:cNvCxnSpPr>
            <p:nvPr/>
          </p:nvCxnSpPr>
          <p:spPr>
            <a:xfrm flipH="1" flipV="1">
              <a:off x="483639" y="1001572"/>
              <a:ext cx="380915" cy="47887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7" name="Connection Line"/>
            <p:cNvCxnSpPr>
              <a:stCxn id="672" idx="0"/>
              <a:endCxn id="674" idx="0"/>
            </p:cNvCxnSpPr>
            <p:nvPr/>
          </p:nvCxnSpPr>
          <p:spPr>
            <a:xfrm flipV="1">
              <a:off x="483639" y="559386"/>
              <a:ext cx="380915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678" name="Connection Line"/>
            <p:cNvCxnSpPr>
              <a:stCxn id="674" idx="0"/>
              <a:endCxn id="673" idx="0"/>
            </p:cNvCxnSpPr>
            <p:nvPr/>
          </p:nvCxnSpPr>
          <p:spPr>
            <a:xfrm>
              <a:off x="864553" y="559386"/>
              <a:ext cx="354620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679" name="Oval"/>
            <p:cNvSpPr/>
            <p:nvPr/>
          </p:nvSpPr>
          <p:spPr>
            <a:xfrm>
              <a:off x="767524" y="2678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80" name="Connection Line"/>
            <p:cNvCxnSpPr>
              <a:stCxn id="674" idx="0"/>
              <a:endCxn id="679" idx="0"/>
            </p:cNvCxnSpPr>
            <p:nvPr/>
          </p:nvCxnSpPr>
          <p:spPr>
            <a:xfrm flipV="1">
              <a:off x="864553" y="114837"/>
              <a:ext cx="1" cy="4445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681" name="Oval"/>
            <p:cNvSpPr/>
            <p:nvPr/>
          </p:nvSpPr>
          <p:spPr>
            <a:xfrm>
              <a:off x="2189011" y="136561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2" name="Oval"/>
            <p:cNvSpPr/>
            <p:nvPr/>
          </p:nvSpPr>
          <p:spPr>
            <a:xfrm>
              <a:off x="2956535" y="1365610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Oval"/>
            <p:cNvSpPr/>
            <p:nvPr/>
          </p:nvSpPr>
          <p:spPr>
            <a:xfrm>
              <a:off x="2575622" y="88673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Oval"/>
            <p:cNvSpPr/>
            <p:nvPr/>
          </p:nvSpPr>
          <p:spPr>
            <a:xfrm>
              <a:off x="3311155" y="886735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Oval"/>
            <p:cNvSpPr/>
            <p:nvPr/>
          </p:nvSpPr>
          <p:spPr>
            <a:xfrm>
              <a:off x="2956535" y="444549"/>
              <a:ext cx="194059" cy="176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86" name="Connection Line"/>
            <p:cNvCxnSpPr>
              <a:stCxn id="681" idx="0"/>
              <a:endCxn id="683" idx="0"/>
            </p:cNvCxnSpPr>
            <p:nvPr/>
          </p:nvCxnSpPr>
          <p:spPr>
            <a:xfrm flipV="1">
              <a:off x="2286040" y="974792"/>
              <a:ext cx="386612" cy="47887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87" name="Connection Line"/>
            <p:cNvCxnSpPr>
              <a:stCxn id="682" idx="0"/>
              <a:endCxn id="683" idx="0"/>
            </p:cNvCxnSpPr>
            <p:nvPr/>
          </p:nvCxnSpPr>
          <p:spPr>
            <a:xfrm flipH="1" flipV="1">
              <a:off x="2672651" y="974792"/>
              <a:ext cx="380914" cy="478876"/>
            </a:xfrm>
            <a:prstGeom prst="straightConnector1">
              <a:avLst/>
            </a:prstGeom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88" name="Connection Line"/>
            <p:cNvCxnSpPr>
              <a:stCxn id="683" idx="0"/>
              <a:endCxn id="685" idx="0"/>
            </p:cNvCxnSpPr>
            <p:nvPr/>
          </p:nvCxnSpPr>
          <p:spPr>
            <a:xfrm flipV="1">
              <a:off x="2672651" y="532606"/>
              <a:ext cx="380914" cy="442187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89" name="Connection Line"/>
            <p:cNvCxnSpPr>
              <a:stCxn id="685" idx="0"/>
              <a:endCxn id="684" idx="0"/>
            </p:cNvCxnSpPr>
            <p:nvPr/>
          </p:nvCxnSpPr>
          <p:spPr>
            <a:xfrm>
              <a:off x="3053564" y="532606"/>
              <a:ext cx="354621" cy="442187"/>
            </a:xfrm>
            <a:prstGeom prst="straightConnector1">
              <a:avLst/>
            </a:prstGeom>
            <a:ln w="25400" cap="flat">
              <a:solidFill>
                <a:schemeClr val="accent6">
                  <a:lumOff val="10000"/>
                </a:schemeClr>
              </a:solidFill>
              <a:prstDash val="solid"/>
              <a:round/>
            </a:ln>
            <a:effectLst/>
          </p:spPr>
        </p:cxnSp>
        <p:sp>
          <p:nvSpPr>
            <p:cNvPr id="690" name="Oval"/>
            <p:cNvSpPr/>
            <p:nvPr/>
          </p:nvSpPr>
          <p:spPr>
            <a:xfrm>
              <a:off x="2956535" y="0"/>
              <a:ext cx="194059" cy="1761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91" name="Connection Line"/>
            <p:cNvCxnSpPr>
              <a:stCxn id="685" idx="0"/>
              <a:endCxn id="690" idx="0"/>
            </p:cNvCxnSpPr>
            <p:nvPr/>
          </p:nvCxnSpPr>
          <p:spPr>
            <a:xfrm flipV="1">
              <a:off x="3053564" y="88056"/>
              <a:ext cx="1" cy="444551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cxnSp>
          <p:nvCxnSpPr>
            <p:cNvPr id="692" name="Connection Line"/>
            <p:cNvCxnSpPr>
              <a:stCxn id="670" idx="0"/>
              <a:endCxn id="681" idx="0"/>
            </p:cNvCxnSpPr>
            <p:nvPr/>
          </p:nvCxnSpPr>
          <p:spPr>
            <a:xfrm flipV="1">
              <a:off x="97028" y="1453667"/>
              <a:ext cx="2189013" cy="2678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</p:cxnSp>
        <p:cxnSp>
          <p:nvCxnSpPr>
            <p:cNvPr id="693" name="Connection Line"/>
            <p:cNvCxnSpPr>
              <a:stCxn id="674" idx="0"/>
              <a:endCxn id="685" idx="0"/>
            </p:cNvCxnSpPr>
            <p:nvPr/>
          </p:nvCxnSpPr>
          <p:spPr>
            <a:xfrm flipV="1">
              <a:off x="864553" y="532606"/>
              <a:ext cx="2189012" cy="26781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</p:cxnSp>
      </p:grpSp>
      <p:sp>
        <p:nvSpPr>
          <p:cNvPr id="695" name="Forward"/>
          <p:cNvSpPr txBox="1"/>
          <p:nvPr/>
        </p:nvSpPr>
        <p:spPr>
          <a:xfrm>
            <a:off x="630245" y="3196013"/>
            <a:ext cx="5539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正向</a:t>
            </a:r>
          </a:p>
          <a:p>
            <a:endParaRPr dirty="0"/>
          </a:p>
        </p:txBody>
      </p:sp>
      <p:sp>
        <p:nvSpPr>
          <p:cNvPr id="696" name="Backward"/>
          <p:cNvSpPr txBox="1"/>
          <p:nvPr/>
        </p:nvSpPr>
        <p:spPr>
          <a:xfrm>
            <a:off x="2806131" y="319601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逆向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284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7184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2" grpId="0" animBg="1" advAuto="0"/>
      <p:bldP spid="313" grpId="0" animBg="1" advAuto="0"/>
      <p:bldP spid="31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优化</a:t>
            </a:r>
            <a:r>
              <a:rPr lang="zh-CN" altLang="en-US" dirty="0"/>
              <a:t>器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6878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zh-CN" altLang="en-US" dirty="0"/>
                  <a:t>更新权重</a:t>
                </a:r>
                <a:r>
                  <a:rPr lang="ja-JP" altLang="en-US"/>
                  <a:t>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 xmlns=""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2566584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zh-CN" altLang="en-US" dirty="0"/>
              <a:t>个样本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</a:t>
            </a:r>
            <a:r>
              <a:rPr lang="zh-CN" altLang="en-US" i="0" dirty="0"/>
              <a:t>批量大小，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9375" r="-13542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70762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855A6-C820-2147-AC95-360928C2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优化器种类</a:t>
            </a:r>
          </a:p>
        </p:txBody>
      </p:sp>
      <p:sp>
        <p:nvSpPr>
          <p:cNvPr id="4" name="Computing the gradient over the whole training data is too expensive…">
            <a:extLst>
              <a:ext uri="{FF2B5EF4-FFF2-40B4-BE49-F238E27FC236}">
                <a16:creationId xmlns:a16="http://schemas.microsoft.com/office/drawing/2014/main" id="{876BFCB4-2925-1F48-9375-05CACD1CF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zh-CN" altLang="en-US" dirty="0"/>
              <a:t>基础优化器：调参任务重，但可能比自适应优化器结果更好</a:t>
            </a: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    </a:t>
            </a:r>
            <a:r>
              <a:rPr lang="en-US" altLang="zh-CN" dirty="0"/>
              <a:t>SGD (with momentum)</a:t>
            </a:r>
            <a:r>
              <a:rPr lang="zh-CN" altLang="en-US" dirty="0"/>
              <a:t>，</a:t>
            </a:r>
            <a:r>
              <a:rPr lang="en-US" altLang="zh-CN" dirty="0" err="1"/>
              <a:t>Nestrov</a:t>
            </a:r>
            <a:r>
              <a:rPr lang="en-US" altLang="zh-CN" dirty="0"/>
              <a:t> SGD</a:t>
            </a:r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自适应优化器：参数基本固定，或只需简单调节</a:t>
            </a:r>
            <a:endParaRPr lang="en-US" altLang="zh-CN" dirty="0"/>
          </a:p>
          <a:p>
            <a:pPr marL="235818" indent="-235818" defTabSz="448055">
              <a:defRPr sz="2352"/>
            </a:pPr>
            <a:r>
              <a:rPr lang="en-US" altLang="zh-CN" dirty="0"/>
              <a:t>	   Adam</a:t>
            </a:r>
            <a:r>
              <a:rPr lang="zh-CN" altLang="en-US" dirty="0"/>
              <a:t>（最广泛），</a:t>
            </a:r>
            <a:r>
              <a:rPr lang="en-US" altLang="zh-CN" dirty="0" err="1"/>
              <a:t>AdaGrad</a:t>
            </a:r>
            <a:r>
              <a:rPr lang="zh-CN" altLang="en-US" dirty="0"/>
              <a:t>，</a:t>
            </a:r>
            <a:r>
              <a:rPr lang="en-US" altLang="zh-CN" dirty="0" err="1"/>
              <a:t>AdaDelta</a:t>
            </a:r>
            <a:r>
              <a:rPr lang="zh-CN" altLang="en-US" dirty="0"/>
              <a:t>，</a:t>
            </a:r>
            <a:r>
              <a:rPr lang="en-US" altLang="zh-CN" dirty="0" err="1"/>
              <a:t>RMSProp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伪二阶优化器：</a:t>
            </a:r>
            <a:r>
              <a:rPr lang="en-US" altLang="zh-CN" dirty="0"/>
              <a:t>LBFGS</a:t>
            </a:r>
            <a:r>
              <a:rPr lang="zh-CN" altLang="en-US" dirty="0"/>
              <a:t>（速度慢，适用于凸优化）</a:t>
            </a:r>
            <a:endParaRPr lang="en-US" altLang="zh-CN" dirty="0"/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其他：针对大批量数据优化等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10721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B65F0-AF80-8947-AA7A-84C415D5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优化器使用常规</a:t>
            </a:r>
          </a:p>
        </p:txBody>
      </p:sp>
      <p:sp>
        <p:nvSpPr>
          <p:cNvPr id="4" name="Computing the gradient over the whole training data is too expensive…">
            <a:extLst>
              <a:ext uri="{FF2B5EF4-FFF2-40B4-BE49-F238E27FC236}">
                <a16:creationId xmlns:a16="http://schemas.microsoft.com/office/drawing/2014/main" id="{5B39E0AA-F755-374E-8AC1-3DB9C7478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使用默认参数。例如：</a:t>
            </a:r>
            <a:r>
              <a:rPr lang="en-US" altLang="zh-CN" dirty="0"/>
              <a:t>Adam</a:t>
            </a:r>
            <a:r>
              <a:rPr lang="zh-CN" altLang="en-US" dirty="0"/>
              <a:t>使用</a:t>
            </a:r>
            <a:r>
              <a:rPr lang="en-US" altLang="zh-CN" dirty="0" err="1"/>
              <a:t>lr</a:t>
            </a:r>
            <a:r>
              <a:rPr lang="en-US" altLang="zh-CN" dirty="0"/>
              <a:t>=1e-3, beta1=0.9, beta2=0.999</a:t>
            </a:r>
          </a:p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学习率调节范围在</a:t>
            </a:r>
            <a:r>
              <a:rPr lang="en-US" altLang="zh-CN" dirty="0"/>
              <a:t>[1e-5, 1e-2]</a:t>
            </a:r>
            <a:r>
              <a:rPr lang="zh-CN" altLang="en-US" dirty="0"/>
              <a:t>区间比较常见</a:t>
            </a:r>
            <a:endParaRPr lang="en-US" altLang="zh-CN" dirty="0"/>
          </a:p>
          <a:p>
            <a:pPr marL="457200" indent="-457200" defTabSz="448055">
              <a:buAutoNum type="arabicPeriod"/>
              <a:defRPr sz="2352"/>
            </a:pPr>
            <a:r>
              <a:rPr lang="zh-CN" altLang="en-US" dirty="0"/>
              <a:t>调参一般伴随着“学习率规划”</a:t>
            </a:r>
            <a:endParaRPr lang="en-US" altLang="zh-CN" dirty="0"/>
          </a:p>
          <a:p>
            <a:pPr marL="457200" indent="-457200" defTabSz="448055">
              <a:buAutoNum type="arabicPeriod"/>
              <a:defRPr sz="2352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1087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yto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Pytorch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1181477"/>
            <a:ext cx="4606480" cy="278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15865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 r="83118" b="16931"/>
          <a:stretch/>
        </p:blipFill>
        <p:spPr bwMode="auto">
          <a:xfrm>
            <a:off x="2335576" y="-1"/>
            <a:ext cx="2117214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6" r="83069" b="6819"/>
          <a:stretch/>
        </p:blipFill>
        <p:spPr bwMode="auto">
          <a:xfrm>
            <a:off x="5696141" y="18373"/>
            <a:ext cx="2027103" cy="512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左大括号 2"/>
          <p:cNvSpPr/>
          <p:nvPr/>
        </p:nvSpPr>
        <p:spPr>
          <a:xfrm>
            <a:off x="2225407" y="1277958"/>
            <a:ext cx="110169" cy="1762698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94" y="1297533"/>
            <a:ext cx="1888618" cy="1723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dirty="0"/>
              <a:t>前置知识：</a:t>
            </a:r>
            <a:endParaRPr lang="en-US" altLang="zh-CN" sz="22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环境配置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zh-CN" sz="1600" dirty="0"/>
              <a:t>Python/</a:t>
            </a:r>
            <a:r>
              <a:rPr lang="en-US" altLang="zh-CN" sz="1600" dirty="0" err="1"/>
              <a:t>Numpy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数学基础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dirty="0"/>
              <a:t>线性回归</a:t>
            </a:r>
            <a:endParaRPr lang="en-US" altLang="zh-CN" sz="16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6484" y="3416481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略讲</a:t>
            </a:r>
          </a:p>
        </p:txBody>
      </p:sp>
      <p:sp>
        <p:nvSpPr>
          <p:cNvPr id="10" name="矩形 9"/>
          <p:cNvSpPr/>
          <p:nvPr/>
        </p:nvSpPr>
        <p:spPr>
          <a:xfrm>
            <a:off x="1465303" y="4404912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详讲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2225243" y="4241493"/>
            <a:ext cx="95644" cy="757727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2234587" y="3238959"/>
            <a:ext cx="100989" cy="663470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4092" y="1090725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自学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5543015" y="209991"/>
            <a:ext cx="153126" cy="2192357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94092" y="2561403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详讲</a:t>
            </a:r>
          </a:p>
        </p:txBody>
      </p:sp>
      <p:sp>
        <p:nvSpPr>
          <p:cNvPr id="16" name="矩形 15"/>
          <p:cNvSpPr/>
          <p:nvPr/>
        </p:nvSpPr>
        <p:spPr>
          <a:xfrm>
            <a:off x="4794091" y="3783118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自学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5543013" y="3134969"/>
            <a:ext cx="153127" cy="1853905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312085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总结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 dirty="0"/>
              <a:t>线性代数 </a:t>
            </a:r>
            <a:endParaRPr lang="en-US" altLang="ja-JP" sz="2352" b="1" dirty="0"/>
          </a:p>
          <a:p>
            <a:pPr marL="1035918" lvl="1" indent="-235818" defTabSz="448055" hangingPunct="1">
              <a:defRPr sz="2352"/>
            </a:pPr>
            <a:r>
              <a:rPr lang="en-US" sz="1800" b="1" dirty="0" err="1"/>
              <a:t>NDArray</a:t>
            </a:r>
            <a:endParaRPr lang="en-US" sz="1800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矩阵微积分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链式法则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自动微分法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反向传播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优化器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补充材料：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2"/>
              </a:rPr>
              <a:t>https://courses.d2l.ai/zh-v2/</a:t>
            </a:r>
            <a:r>
              <a:rPr lang="en-US" sz="2352" dirty="0"/>
              <a:t> 3/20 – 3/21</a:t>
            </a:r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3"/>
              </a:rPr>
              <a:t>https://pytorch123.com/</a:t>
            </a:r>
            <a:r>
              <a:rPr lang="en-US" sz="2352" dirty="0"/>
              <a:t> </a:t>
            </a:r>
            <a:r>
              <a:rPr lang="zh-CN" altLang="en-US" sz="2352" dirty="0"/>
              <a:t>中文文档</a:t>
            </a:r>
            <a:endParaRPr lang="en-US" altLang="zh-CN" sz="2352" dirty="0"/>
          </a:p>
          <a:p>
            <a:pPr marL="1035918" lvl="1" indent="-235818" defTabSz="448055" hangingPunct="1">
              <a:defRPr sz="2352"/>
            </a:pPr>
            <a:r>
              <a:rPr lang="en-US" sz="2352" dirty="0">
                <a:hlinkClick r:id="rId4"/>
              </a:rPr>
              <a:t>https://pytorch.org/docs</a:t>
            </a:r>
            <a:r>
              <a:rPr lang="en-US" sz="2352" dirty="0"/>
              <a:t> </a:t>
            </a:r>
            <a:r>
              <a:rPr lang="zh-CN" altLang="en-US" sz="2352" dirty="0"/>
              <a:t>官方文档</a:t>
            </a:r>
            <a:endParaRPr lang="en-US" sz="2352" dirty="0"/>
          </a:p>
        </p:txBody>
      </p:sp>
    </p:spTree>
    <p:extLst>
      <p:ext uri="{BB962C8B-B14F-4D97-AF65-F5344CB8AC3E}">
        <p14:creationId xmlns:p14="http://schemas.microsoft.com/office/powerpoint/2010/main" val="36681613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课程评分标准</a:t>
            </a:r>
          </a:p>
        </p:txBody>
      </p:sp>
      <p:sp>
        <p:nvSpPr>
          <p:cNvPr id="18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平时成绩：</a:t>
            </a:r>
            <a:r>
              <a:rPr lang="en-US" altLang="zh-CN" sz="2200" dirty="0"/>
              <a:t>40%</a:t>
            </a:r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签到</a:t>
            </a:r>
            <a:r>
              <a:rPr lang="en-US" altLang="zh-CN" sz="2200" dirty="0"/>
              <a:t>20%</a:t>
            </a:r>
            <a:r>
              <a:rPr lang="zh-CN" altLang="en-US" sz="2200" dirty="0"/>
              <a:t>，回答问题</a:t>
            </a:r>
            <a:r>
              <a:rPr lang="en-US" altLang="zh-CN" sz="2200" dirty="0"/>
              <a:t>20%</a:t>
            </a:r>
            <a:r>
              <a:rPr lang="zh-CN" altLang="en-US" sz="2200" dirty="0"/>
              <a:t>（附加分</a:t>
            </a:r>
            <a:r>
              <a:rPr lang="en-US" altLang="zh-CN" sz="2200" dirty="0"/>
              <a:t>10%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每回答一个问题得</a:t>
            </a:r>
            <a:r>
              <a:rPr lang="en-US" altLang="zh-CN" sz="2200" dirty="0"/>
              <a:t>10</a:t>
            </a:r>
            <a:r>
              <a:rPr lang="zh-CN" altLang="en-US" sz="2200" dirty="0"/>
              <a:t>分，回答两个问题即可得满该项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该项得满后，若</a:t>
            </a:r>
            <a:r>
              <a:rPr lang="zh-CN" altLang="en-US" sz="2200" b="1" dirty="0"/>
              <a:t>自愿</a:t>
            </a:r>
            <a:r>
              <a:rPr lang="zh-CN" altLang="en-US" sz="2200" dirty="0"/>
              <a:t>回答更多问题，可得附加分最多</a:t>
            </a:r>
            <a:r>
              <a:rPr lang="en-US" altLang="zh-CN" sz="2200" dirty="0"/>
              <a:t>10</a:t>
            </a:r>
            <a:r>
              <a:rPr lang="zh-CN" altLang="en-US" sz="2200" dirty="0"/>
              <a:t>分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报告成绩：</a:t>
            </a:r>
            <a:r>
              <a:rPr lang="en-US" altLang="zh-CN" sz="2200" dirty="0"/>
              <a:t>60%</a:t>
            </a:r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两次实验报告，每次实验报告均含</a:t>
            </a:r>
            <a:r>
              <a:rPr lang="en-US" altLang="zh-CN" sz="2200" dirty="0"/>
              <a:t>10%</a:t>
            </a:r>
            <a:r>
              <a:rPr lang="zh-CN" altLang="en-US" sz="2200" dirty="0"/>
              <a:t>附加分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附加分获得条件：当堂正确完成实验代码，并向老师解释代码</a:t>
            </a:r>
            <a:endParaRPr lang="en-US" altLang="zh-CN" sz="2200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200" dirty="0"/>
              <a:t>注意事项：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遵守课堂纪律，不影响他人，坚决不允许抄袭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一次报告抄袭，警告并责令重写</a:t>
            </a:r>
            <a:endParaRPr lang="en-US" altLang="zh-CN" sz="2200" dirty="0"/>
          </a:p>
          <a:p>
            <a:pPr marL="1035918" lvl="1" indent="-235818" defTabSz="448055" hangingPunct="1">
              <a:defRPr sz="2352"/>
            </a:pPr>
            <a:r>
              <a:rPr lang="zh-CN" altLang="en-US" sz="2200" dirty="0"/>
              <a:t>两次实验报告均雷同，成绩归零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1964384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 dirty="0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 dirty="0"/>
              <a:t>线性代数 </a:t>
            </a:r>
            <a:endParaRPr lang="en-US" altLang="ja-JP" sz="2352" b="1" dirty="0"/>
          </a:p>
          <a:p>
            <a:pPr marL="1035918" lvl="1" indent="-235818" defTabSz="448055" hangingPunct="1">
              <a:defRPr sz="2352"/>
            </a:pPr>
            <a:r>
              <a:rPr lang="en-US" sz="1800" b="1" dirty="0" err="1"/>
              <a:t>NDArray</a:t>
            </a:r>
            <a:endParaRPr lang="en-US" sz="1800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zh-CN" altLang="en-US" sz="2352" b="1" dirty="0"/>
              <a:t>矩阵微积分</a:t>
            </a:r>
            <a:endParaRPr lang="en-US" altLang="zh-CN" sz="2352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链式法则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自动微分法</a:t>
            </a:r>
            <a:endParaRPr lang="en-US" altLang="zh-CN" sz="1800" b="1" dirty="0"/>
          </a:p>
          <a:p>
            <a:pPr marL="1035918" lvl="1" indent="-235818" defTabSz="448055" hangingPunct="1">
              <a:defRPr sz="2352"/>
            </a:pPr>
            <a:r>
              <a:rPr lang="zh-CN" altLang="en-US" sz="1800" b="1" dirty="0"/>
              <a:t>反向传播</a:t>
            </a:r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endParaRPr lang="en-US" sz="2352" b="1" dirty="0"/>
          </a:p>
        </p:txBody>
      </p:sp>
    </p:spTree>
    <p:extLst>
      <p:ext uri="{BB962C8B-B14F-4D97-AF65-F5344CB8AC3E}">
        <p14:creationId xmlns:p14="http://schemas.microsoft.com/office/powerpoint/2010/main" val="6146904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ep Learning"/>
          <p:cNvSpPr txBox="1">
            <a:spLocks noGrp="1"/>
          </p:cNvSpPr>
          <p:nvPr>
            <p:ph type="title"/>
          </p:nvPr>
        </p:nvSpPr>
        <p:spPr>
          <a:xfrm>
            <a:off x="3476846" y="515200"/>
            <a:ext cx="5538714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深度学习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1930</Words>
  <Application>Microsoft Macintosh PowerPoint</Application>
  <PresentationFormat>全屏显示(16:9)</PresentationFormat>
  <Paragraphs>402</Paragraphs>
  <Slides>60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Futura</vt:lpstr>
      <vt:lpstr>Helvetica Neue Medium</vt:lpstr>
      <vt:lpstr>Monaco</vt:lpstr>
      <vt:lpstr>DeckTemplate-AWS</vt:lpstr>
      <vt:lpstr>PowerPoint 演示文稿</vt:lpstr>
      <vt:lpstr>个人简介</vt:lpstr>
      <vt:lpstr>神经网络视频风格化</vt:lpstr>
      <vt:lpstr>图像编辑</vt:lpstr>
      <vt:lpstr>课程简介</vt:lpstr>
      <vt:lpstr>课程简介</vt:lpstr>
      <vt:lpstr>课程评分标准</vt:lpstr>
      <vt:lpstr>概要</vt:lpstr>
      <vt:lpstr>深度学习</vt:lpstr>
      <vt:lpstr>图像分类</vt:lpstr>
      <vt:lpstr>图像分类</vt:lpstr>
      <vt:lpstr>目标检测、语义分割、实例分割</vt:lpstr>
      <vt:lpstr>图片风格变换</vt:lpstr>
      <vt:lpstr>人脸合成</vt:lpstr>
      <vt:lpstr>自然语言向量类比</vt:lpstr>
      <vt:lpstr>机器翻译</vt:lpstr>
      <vt:lpstr>自然语言文本合成</vt:lpstr>
      <vt:lpstr>自然语言自动问答</vt:lpstr>
      <vt:lpstr>图像描述</vt:lpstr>
      <vt:lpstr>线性代数</vt:lpstr>
      <vt:lpstr>矩阵</vt:lpstr>
      <vt:lpstr>GPUs 十分喜爱矩阵和向量</vt:lpstr>
      <vt:lpstr>NDArray</vt:lpstr>
      <vt:lpstr>NDArray</vt:lpstr>
      <vt:lpstr>元素索引</vt:lpstr>
      <vt:lpstr>感知机</vt:lpstr>
      <vt:lpstr>感知机</vt:lpstr>
      <vt:lpstr>XOR 问题 (Minsky &amp; Papert, 1969)</vt:lpstr>
      <vt:lpstr>多层感知机</vt:lpstr>
      <vt:lpstr>单隐藏层</vt:lpstr>
      <vt:lpstr>单隐藏层</vt:lpstr>
      <vt:lpstr>单隐藏层</vt:lpstr>
      <vt:lpstr>S型（sigmoid）激活函数 </vt:lpstr>
      <vt:lpstr>双曲正切（tanh）激活函数</vt:lpstr>
      <vt:lpstr>线性（ReLU）修正函数</vt:lpstr>
      <vt:lpstr>多类别分类</vt:lpstr>
      <vt:lpstr>PowerPoint 演示文稿</vt:lpstr>
      <vt:lpstr>PowerPoint 演示文稿</vt:lpstr>
      <vt:lpstr>矩阵微积分</vt:lpstr>
      <vt:lpstr>PowerPoint 演示文稿</vt:lpstr>
      <vt:lpstr>例子</vt:lpstr>
      <vt:lpstr>例子</vt:lpstr>
      <vt:lpstr>链式法则</vt:lpstr>
      <vt:lpstr>链式法则</vt:lpstr>
      <vt:lpstr>自动微分法</vt:lpstr>
      <vt:lpstr>自动微分（AD）</vt:lpstr>
      <vt:lpstr>计算图</vt:lpstr>
      <vt:lpstr>反向传播</vt:lpstr>
      <vt:lpstr>反向传播</vt:lpstr>
      <vt:lpstr>反向传播</vt:lpstr>
      <vt:lpstr>反向传播</vt:lpstr>
      <vt:lpstr>反向传播 总结</vt:lpstr>
      <vt:lpstr>回归与分类</vt:lpstr>
      <vt:lpstr>优化器</vt:lpstr>
      <vt:lpstr>梯度下降 </vt:lpstr>
      <vt:lpstr>随机梯度下降（SGD）</vt:lpstr>
      <vt:lpstr>优化器种类</vt:lpstr>
      <vt:lpstr>优化器使用常规</vt:lpstr>
      <vt:lpstr>Pytorch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jianjin xu</cp:lastModifiedBy>
  <cp:revision>176</cp:revision>
  <dcterms:modified xsi:type="dcterms:W3CDTF">2022-05-09T05:34:55Z</dcterms:modified>
</cp:coreProperties>
</file>